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1"/>
  </p:notesMasterIdLst>
  <p:handoutMasterIdLst>
    <p:handoutMasterId r:id="rId42"/>
  </p:handoutMasterIdLst>
  <p:sldIdLst>
    <p:sldId id="893" r:id="rId2"/>
    <p:sldId id="836" r:id="rId3"/>
    <p:sldId id="837" r:id="rId4"/>
    <p:sldId id="839" r:id="rId5"/>
    <p:sldId id="840" r:id="rId6"/>
    <p:sldId id="841" r:id="rId7"/>
    <p:sldId id="866" r:id="rId8"/>
    <p:sldId id="842" r:id="rId9"/>
    <p:sldId id="894" r:id="rId10"/>
    <p:sldId id="895" r:id="rId11"/>
    <p:sldId id="896" r:id="rId12"/>
    <p:sldId id="843" r:id="rId13"/>
    <p:sldId id="844" r:id="rId14"/>
    <p:sldId id="846" r:id="rId15"/>
    <p:sldId id="865" r:id="rId16"/>
    <p:sldId id="848" r:id="rId17"/>
    <p:sldId id="849" r:id="rId18"/>
    <p:sldId id="852" r:id="rId19"/>
    <p:sldId id="853" r:id="rId20"/>
    <p:sldId id="855" r:id="rId21"/>
    <p:sldId id="856" r:id="rId22"/>
    <p:sldId id="857" r:id="rId23"/>
    <p:sldId id="858" r:id="rId24"/>
    <p:sldId id="863" r:id="rId25"/>
    <p:sldId id="871" r:id="rId26"/>
    <p:sldId id="873" r:id="rId27"/>
    <p:sldId id="874" r:id="rId28"/>
    <p:sldId id="875" r:id="rId29"/>
    <p:sldId id="877" r:id="rId30"/>
    <p:sldId id="878" r:id="rId31"/>
    <p:sldId id="879" r:id="rId32"/>
    <p:sldId id="880" r:id="rId33"/>
    <p:sldId id="881" r:id="rId34"/>
    <p:sldId id="886" r:id="rId35"/>
    <p:sldId id="887" r:id="rId36"/>
    <p:sldId id="888" r:id="rId37"/>
    <p:sldId id="890" r:id="rId38"/>
    <p:sldId id="882" r:id="rId39"/>
    <p:sldId id="892" r:id="rId4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14" autoAdjust="0"/>
    <p:restoredTop sz="82496" autoAdjust="0"/>
  </p:normalViewPr>
  <p:slideViewPr>
    <p:cSldViewPr>
      <p:cViewPr varScale="1">
        <p:scale>
          <a:sx n="50" d="100"/>
          <a:sy n="50" d="100"/>
        </p:scale>
        <p:origin x="1288" y="52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2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0946" name="Rectangle 2">
            <a:extLst>
              <a:ext uri="{FF2B5EF4-FFF2-40B4-BE49-F238E27FC236}">
                <a16:creationId xmlns:a16="http://schemas.microsoft.com/office/drawing/2014/main" id="{91EA02D4-4646-87E8-9E80-ECD70710200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90947" name="Rectangle 3">
            <a:extLst>
              <a:ext uri="{FF2B5EF4-FFF2-40B4-BE49-F238E27FC236}">
                <a16:creationId xmlns:a16="http://schemas.microsoft.com/office/drawing/2014/main" id="{4951414D-486C-6065-F892-9A9B459DD12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90948" name="Rectangle 4">
            <a:extLst>
              <a:ext uri="{FF2B5EF4-FFF2-40B4-BE49-F238E27FC236}">
                <a16:creationId xmlns:a16="http://schemas.microsoft.com/office/drawing/2014/main" id="{C9CAE830-5E53-B652-251B-8A345073433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90949" name="Rectangle 5">
            <a:extLst>
              <a:ext uri="{FF2B5EF4-FFF2-40B4-BE49-F238E27FC236}">
                <a16:creationId xmlns:a16="http://schemas.microsoft.com/office/drawing/2014/main" id="{3E48A255-B5EF-91FD-7FD3-0144DE07422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A028A6C-41A4-4246-A5DB-D46AD542B892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94083A1-FE0C-BB56-9E35-16D60444A2A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924DC013-37E0-CB99-A2AD-DF7DF8DB14E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22F49A90-832C-D79D-D923-37206468B887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5A2F0DE0-A91A-F647-550C-5E317CC1F71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D972E781-A8CD-974C-AFD6-118DEFC56B5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071C8C61-4C9F-28A0-0D28-866D0AF7DD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fld id="{ECFB95C1-D665-4080-AA07-58EEE8DCC56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7EF4A338-67A2-CD48-96EF-3A57CA6D4D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D56F50E-A033-45E0-84D0-8C7100F2AF94}" type="slidenum">
              <a:rPr lang="ru-RU" altLang="ru-RU"/>
              <a:pPr>
                <a:spcBef>
                  <a:spcPct val="0"/>
                </a:spcBef>
              </a:pPr>
              <a:t>1</a:t>
            </a:fld>
            <a:endParaRPr lang="ru-RU" altLang="ru-RU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8CB9A464-28BC-EE0B-3E30-5CD9E840645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C2657389-B127-54CC-6EBC-AEDDD3E6BB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52F03DCE-74D5-ACAE-5874-3F40D0FCC2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7D69079-8D9C-425E-9E64-F7161A456672}" type="slidenum">
              <a:rPr lang="ru-RU" altLang="ru-RU"/>
              <a:pPr>
                <a:spcBef>
                  <a:spcPct val="0"/>
                </a:spcBef>
              </a:pPr>
              <a:t>10</a:t>
            </a:fld>
            <a:endParaRPr lang="ru-RU" altLang="ru-RU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5A2A9200-5F2C-E47D-8D58-7E741FA1312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E229843A-1F4D-2268-A26C-4DC14EEBA8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4B5E65B3-D12A-4EB5-FF43-E63DB8B7A3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A3385EF-D0D6-4B80-8925-5C5F85B869A6}" type="slidenum">
              <a:rPr lang="ru-RU" altLang="ru-RU"/>
              <a:pPr>
                <a:spcBef>
                  <a:spcPct val="0"/>
                </a:spcBef>
              </a:pPr>
              <a:t>11</a:t>
            </a:fld>
            <a:endParaRPr lang="ru-RU" altLang="ru-RU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DA00BD17-D624-BB59-7D24-A1FE1AE3919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210B92A6-D5E9-B4E2-4D95-1208ED714F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23192018-D523-C3B9-B37F-3D5B2F9867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7D651F3-2CC4-491D-B1C8-FD26C72F1DE3}" type="slidenum">
              <a:rPr lang="ru-RU" altLang="ru-RU"/>
              <a:pPr>
                <a:spcBef>
                  <a:spcPct val="0"/>
                </a:spcBef>
              </a:pPr>
              <a:t>12</a:t>
            </a:fld>
            <a:endParaRPr lang="ru-RU" altLang="ru-RU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AADC3B76-C5C6-2871-76C7-967134DDEA6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0EC0AA1A-75F7-9368-51D5-FBD65E0E515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5523BFBC-65A6-5D25-B068-79FDA7202A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3660A8E-3A98-48B8-8589-C5377B6964F5}" type="slidenum">
              <a:rPr lang="ru-RU" altLang="ru-RU"/>
              <a:pPr>
                <a:spcBef>
                  <a:spcPct val="0"/>
                </a:spcBef>
              </a:pPr>
              <a:t>13</a:t>
            </a:fld>
            <a:endParaRPr lang="ru-RU" altLang="ru-RU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A1C45199-A6A0-DAB1-43B2-BC1521B990F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D6A0A8FD-983D-BB20-ACC4-AC6C9F0122A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588C690D-74B5-4B1F-4079-88F426133C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8614673-5DD5-4FE8-A633-B069944701B0}" type="slidenum">
              <a:rPr lang="ru-RU" altLang="ru-RU"/>
              <a:pPr>
                <a:spcBef>
                  <a:spcPct val="0"/>
                </a:spcBef>
              </a:pPr>
              <a:t>14</a:t>
            </a:fld>
            <a:endParaRPr lang="ru-RU" altLang="ru-RU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5663CB35-E7B9-DB9A-A06D-B6B5AC954CD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327E5309-6362-888C-AE06-5AC5E0EDEE7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E502FA21-60B1-C817-8AA3-EEA94A362B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5270F77-56E6-4568-84A9-F1CE8FFCBBDB}" type="slidenum">
              <a:rPr lang="ru-RU" altLang="ru-RU"/>
              <a:pPr>
                <a:spcBef>
                  <a:spcPct val="0"/>
                </a:spcBef>
              </a:pPr>
              <a:t>15</a:t>
            </a:fld>
            <a:endParaRPr lang="ru-RU" altLang="ru-RU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B75FCE03-3399-8D7F-0DA4-0F5A6A87BF5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570C78A4-A7A8-063A-719D-E960A6EFED9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2B6C1144-D7EE-6BE4-C2DA-724B8A9BA8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4ED8B4A-751F-4035-BB28-6EBA93DEDC5E}" type="slidenum">
              <a:rPr lang="ru-RU" altLang="ru-RU"/>
              <a:pPr>
                <a:spcBef>
                  <a:spcPct val="0"/>
                </a:spcBef>
              </a:pPr>
              <a:t>16</a:t>
            </a:fld>
            <a:endParaRPr lang="ru-RU" altLang="ru-RU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23FE6E52-F62D-2710-C278-31F4CA03BB0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CE0083A1-7008-E559-86BE-EDC90CCF11B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06CC8B9C-90D6-0414-7A4D-0378BA42EC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15CCD54-B77C-4113-879C-FA2D4497360F}" type="slidenum">
              <a:rPr lang="ru-RU" altLang="ru-RU"/>
              <a:pPr>
                <a:spcBef>
                  <a:spcPct val="0"/>
                </a:spcBef>
              </a:pPr>
              <a:t>17</a:t>
            </a:fld>
            <a:endParaRPr lang="ru-RU" altLang="ru-RU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FDD5FFA9-4ED7-329A-1DDA-F3C348A57F2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2C550863-855D-9F3B-5979-FEB652590C7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B6779663-6FB7-9516-9F63-4CD82CE8F7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4C5DE0B-115B-4029-83EC-0DA63ACFB48F}" type="slidenum">
              <a:rPr lang="ru-RU" altLang="ru-RU"/>
              <a:pPr>
                <a:spcBef>
                  <a:spcPct val="0"/>
                </a:spcBef>
              </a:pPr>
              <a:t>18</a:t>
            </a:fld>
            <a:endParaRPr lang="ru-RU" altLang="ru-RU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4B987828-F71B-A864-DE85-DD6AB83FF73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A1501452-DD02-4196-9BA0-EDA663C88E6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8ADAA22C-9F55-87F9-3424-3DE7ABA00E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3E70882-161B-4B05-AAC5-4440707D50EA}" type="slidenum">
              <a:rPr lang="ru-RU" altLang="ru-RU"/>
              <a:pPr>
                <a:spcBef>
                  <a:spcPct val="0"/>
                </a:spcBef>
              </a:pPr>
              <a:t>19</a:t>
            </a:fld>
            <a:endParaRPr lang="ru-RU" altLang="ru-RU"/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79BEA963-6E40-500D-1170-A9ACF01F8DC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D6F0819C-79AF-DE43-4282-74C3580CEC4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40E1AAF7-67A1-1ED2-01A8-6EAFCC3526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EFCA2F3-6657-42BE-AAC5-51EA0F454664}" type="slidenum">
              <a:rPr lang="ru-RU" altLang="ru-RU"/>
              <a:pPr>
                <a:spcBef>
                  <a:spcPct val="0"/>
                </a:spcBef>
              </a:pPr>
              <a:t>2</a:t>
            </a:fld>
            <a:endParaRPr lang="ru-RU" altLang="ru-RU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0F1CDE6C-E779-E579-AE57-8893431587A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ABED6DA9-7785-F2A0-4137-68821D117C4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just"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4A0C0CF5-70AF-3267-7AEE-D6FCB08CEE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0DE1AE9-0888-4CF7-B6F4-0F9AF23D7317}" type="slidenum">
              <a:rPr lang="ru-RU" altLang="ru-RU"/>
              <a:pPr>
                <a:spcBef>
                  <a:spcPct val="0"/>
                </a:spcBef>
              </a:pPr>
              <a:t>20</a:t>
            </a:fld>
            <a:endParaRPr lang="ru-RU" altLang="ru-RU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D6381E81-8F15-B45D-FEB7-672A9B7B3F3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C203869E-5AC0-06F5-0BAD-5419C78EE85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8F498C25-4AB0-E70F-A924-9B90C07A96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3B73FA1-8815-4613-B4A8-25946C1AC0FC}" type="slidenum">
              <a:rPr lang="ru-RU" altLang="ru-RU"/>
              <a:pPr>
                <a:spcBef>
                  <a:spcPct val="0"/>
                </a:spcBef>
              </a:pPr>
              <a:t>21</a:t>
            </a:fld>
            <a:endParaRPr lang="ru-RU" altLang="ru-RU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01F67CA5-A2CB-AEAE-15E9-5A599843C12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E5DF27A2-CF05-84FA-85D2-AC6BD21E99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8333B8F2-1231-1BAE-0FC5-375716F986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BD78BBE-F796-44E5-B339-9AAA04F519D5}" type="slidenum">
              <a:rPr lang="ru-RU" altLang="ru-RU"/>
              <a:pPr>
                <a:spcBef>
                  <a:spcPct val="0"/>
                </a:spcBef>
              </a:pPr>
              <a:t>22</a:t>
            </a:fld>
            <a:endParaRPr lang="ru-RU" altLang="ru-RU"/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1BC59627-F59C-C627-7929-EDEF1ED70B9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D7533F12-878D-E25D-8F4E-CEBAC26EE27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20000"/>
              </a:spcBef>
            </a:pPr>
            <a:endParaRPr lang="en-US" alt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51D0D4D9-9612-0012-9D31-452E7ACF2A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848299D-5986-44B4-9A2F-995699F8F3E6}" type="slidenum">
              <a:rPr lang="ru-RU" altLang="ru-RU"/>
              <a:pPr>
                <a:spcBef>
                  <a:spcPct val="0"/>
                </a:spcBef>
              </a:pPr>
              <a:t>23</a:t>
            </a:fld>
            <a:endParaRPr lang="ru-RU" altLang="ru-RU"/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F59EB4CB-4A28-2885-5077-0C499C6F959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190359A6-8D61-F2C8-BAED-B68DA4FBE0A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E93D9278-D0D2-21D2-00A5-A82FD6A6A3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8EB80FE-5A73-4BD5-82F4-498930D54CBA}" type="slidenum">
              <a:rPr lang="ru-RU" altLang="ru-RU"/>
              <a:pPr>
                <a:spcBef>
                  <a:spcPct val="0"/>
                </a:spcBef>
              </a:pPr>
              <a:t>24</a:t>
            </a:fld>
            <a:endParaRPr lang="ru-RU" altLang="ru-RU"/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5C0FCB0D-B8E2-9C89-7A0D-CDC7D53494E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C529B3D7-19A2-0AE7-1D5A-DFD4CD646DF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5C706456-081F-CB19-8E79-1BAAB2CAD7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0663AED-F41D-4703-BFEB-5762097EE100}" type="slidenum">
              <a:rPr lang="ru-RU" altLang="ru-RU"/>
              <a:pPr>
                <a:spcBef>
                  <a:spcPct val="0"/>
                </a:spcBef>
              </a:pPr>
              <a:t>25</a:t>
            </a:fld>
            <a:endParaRPr lang="ru-RU" altLang="ru-RU"/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8B63DA62-C9EB-6B66-7068-433B1DE677E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8E256E67-F722-CCD8-D018-3B371206592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2A6B998D-B947-D4A2-5391-71112B05B6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0A73C6A-330D-49AE-A997-676BD3ADD653}" type="slidenum">
              <a:rPr lang="ru-RU" altLang="ru-RU"/>
              <a:pPr>
                <a:spcBef>
                  <a:spcPct val="0"/>
                </a:spcBef>
              </a:pPr>
              <a:t>26</a:t>
            </a:fld>
            <a:endParaRPr lang="ru-RU" altLang="ru-RU"/>
          </a:p>
        </p:txBody>
      </p:sp>
      <p:sp>
        <p:nvSpPr>
          <p:cNvPr id="57347" name="Rectangle 1026">
            <a:extLst>
              <a:ext uri="{FF2B5EF4-FFF2-40B4-BE49-F238E27FC236}">
                <a16:creationId xmlns:a16="http://schemas.microsoft.com/office/drawing/2014/main" id="{9A4E13E9-3C42-E8C3-D504-EEF445C8764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7348" name="Rectangle 1027">
            <a:extLst>
              <a:ext uri="{FF2B5EF4-FFF2-40B4-BE49-F238E27FC236}">
                <a16:creationId xmlns:a16="http://schemas.microsoft.com/office/drawing/2014/main" id="{7BAB4090-2787-078C-0A9B-A75BF23D59A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E29D3BE0-425E-F846-054D-A8B5086A33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28B9548-E251-4C13-8650-1D3ADCF35DB9}" type="slidenum">
              <a:rPr lang="ru-RU" altLang="ru-RU"/>
              <a:pPr>
                <a:spcBef>
                  <a:spcPct val="0"/>
                </a:spcBef>
              </a:pPr>
              <a:t>27</a:t>
            </a:fld>
            <a:endParaRPr lang="ru-RU" altLang="ru-RU"/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7D63D5A5-764D-61CF-4B09-EE8A98CC486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0FC94445-FA47-C967-DC5B-FC8B9869364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04854FA5-99E2-4B9C-8009-CD3FC14413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ECDA8FE-E5B5-45E7-B611-61B8F08FF1DD}" type="slidenum">
              <a:rPr lang="ru-RU" altLang="ru-RU"/>
              <a:pPr>
                <a:spcBef>
                  <a:spcPct val="0"/>
                </a:spcBef>
              </a:pPr>
              <a:t>28</a:t>
            </a:fld>
            <a:endParaRPr lang="ru-RU" altLang="ru-RU"/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F9431876-8728-33C2-E030-EE0F4DEED30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6ED9FDC1-4AB3-535D-BC9E-A71AFFA530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/>
              <a:t>Лекция 29 сентября</a:t>
            </a:r>
            <a:endParaRPr lang="en-US" alt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C958CB22-C5D5-2B5C-D3AC-233310126A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B679DC0-78A7-41B8-975E-7949692DE5C4}" type="slidenum">
              <a:rPr lang="ru-RU" altLang="ru-RU"/>
              <a:pPr>
                <a:spcBef>
                  <a:spcPct val="0"/>
                </a:spcBef>
              </a:pPr>
              <a:t>29</a:t>
            </a:fld>
            <a:endParaRPr lang="ru-RU" altLang="ru-RU"/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CCDAB525-D9B4-79F9-C642-5AA62EC9386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D53DFF68-B4AE-A820-A65F-00BE37F9F0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709189C3-C887-D9F6-5028-83418ADE5C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47C99AB-9C44-4CA5-B2C4-4623F442F950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C52F5240-5EF4-DC94-9EB9-A7C71327246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B1D52DCC-7276-BF9B-6F56-068043AFB49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just"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4403B50E-5FB5-A790-2A83-3A643DF017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02027D8-81B4-4B2D-84EC-A88691BC59E4}" type="slidenum">
              <a:rPr lang="ru-RU" altLang="ru-RU"/>
              <a:pPr>
                <a:spcBef>
                  <a:spcPct val="0"/>
                </a:spcBef>
              </a:pPr>
              <a:t>30</a:t>
            </a:fld>
            <a:endParaRPr lang="ru-RU" altLang="ru-RU"/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C2FF79F0-8D69-E890-1FAF-99A56475F79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443B4554-CB4F-5D62-3745-3F352028E7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A29D9CC6-2CE0-9A80-E557-E50A1F12C3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0C6AD58-D4F8-43E9-A6E1-17AD740B28CE}" type="slidenum">
              <a:rPr lang="ru-RU" altLang="ru-RU"/>
              <a:pPr>
                <a:spcBef>
                  <a:spcPct val="0"/>
                </a:spcBef>
              </a:pPr>
              <a:t>31</a:t>
            </a:fld>
            <a:endParaRPr lang="ru-RU" altLang="ru-RU"/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AB05C6A9-25A9-A43E-38AC-CA07A3BC9BE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07386554-8FFC-1AE7-A24A-FD460F807C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C83BDA58-6D57-2ED7-657D-F4E3BCE0F6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9D5026D-2BF1-4AAE-B4C1-C42B036237AB}" type="slidenum">
              <a:rPr lang="ru-RU" altLang="ru-RU"/>
              <a:pPr>
                <a:spcBef>
                  <a:spcPct val="0"/>
                </a:spcBef>
              </a:pPr>
              <a:t>32</a:t>
            </a:fld>
            <a:endParaRPr lang="ru-RU" altLang="ru-RU"/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C2A366D9-AC9D-8A5D-9EFA-C6DB8429C12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96E27C9B-AC07-7546-2E22-E168357813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832D9A59-038C-8E26-7669-4D455C8019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92858F3-C532-4121-B98C-6BD336EC9715}" type="slidenum">
              <a:rPr lang="ru-RU" altLang="ru-RU"/>
              <a:pPr>
                <a:spcBef>
                  <a:spcPct val="0"/>
                </a:spcBef>
              </a:pPr>
              <a:t>33</a:t>
            </a:fld>
            <a:endParaRPr lang="ru-RU" altLang="ru-RU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08E61171-691A-B1EF-0D37-7D337532C33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1DA2C842-FFEF-5BAF-244E-6E7E710194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8E05D03A-08B0-74FE-463B-20AB41FA25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2D9CFCC-258B-4EA8-AFF0-C838CB8ACBC9}" type="slidenum">
              <a:rPr lang="ru-RU" altLang="ru-RU"/>
              <a:pPr>
                <a:spcBef>
                  <a:spcPct val="0"/>
                </a:spcBef>
              </a:pPr>
              <a:t>34</a:t>
            </a:fld>
            <a:endParaRPr lang="ru-RU" altLang="ru-RU"/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74786F57-A2BA-8EF0-8E7D-3503CCC0EBB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5AF57923-87CD-9086-8F33-01E028E44F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8DFE627B-6F3A-6290-4F4B-F7E246B8E0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84C6F70-B93E-430E-AA6B-A808DAAB5588}" type="slidenum">
              <a:rPr lang="ru-RU" altLang="ru-RU"/>
              <a:pPr>
                <a:spcBef>
                  <a:spcPct val="0"/>
                </a:spcBef>
              </a:pPr>
              <a:t>35</a:t>
            </a:fld>
            <a:endParaRPr lang="ru-RU" altLang="ru-RU"/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7A3FAA9E-366E-C8A5-B9FE-D075B8D1E19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9A142B2B-DF7C-3C1F-4D14-F1408F4E46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7E87CE21-FD69-608B-29E6-977E206E66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35AE2AC-12CF-4D66-8961-6C2D7CF81E1D}" type="slidenum">
              <a:rPr lang="ru-RU" altLang="ru-RU"/>
              <a:pPr>
                <a:spcBef>
                  <a:spcPct val="0"/>
                </a:spcBef>
              </a:pPr>
              <a:t>36</a:t>
            </a:fld>
            <a:endParaRPr lang="ru-RU" altLang="ru-RU"/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C86CC87B-C464-EA41-7550-EA74DBDC1C2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59180F49-AFB6-D641-4A17-00B9D94146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78BD20DB-BF9E-817F-20FA-33D5E1134F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36F2312-62C4-428D-8816-60AB869B0666}" type="slidenum">
              <a:rPr lang="ru-RU" altLang="ru-RU"/>
              <a:pPr>
                <a:spcBef>
                  <a:spcPct val="0"/>
                </a:spcBef>
              </a:pPr>
              <a:t>37</a:t>
            </a:fld>
            <a:endParaRPr lang="ru-RU" altLang="ru-RU"/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DD54C036-18B8-6476-4960-1C4B8F6EDBA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3C323E73-1D93-39DD-3E04-9229CBFE8A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EABBF675-EBF6-5F0F-7D11-CF5A15B5A1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D425005-8187-413F-A2B1-293E6B47A0C0}" type="slidenum">
              <a:rPr lang="ru-RU" altLang="ru-RU"/>
              <a:pPr>
                <a:spcBef>
                  <a:spcPct val="0"/>
                </a:spcBef>
              </a:pPr>
              <a:t>38</a:t>
            </a:fld>
            <a:endParaRPr lang="ru-RU" altLang="ru-RU"/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C1AA865E-F8AD-77DD-64CC-9D2A4A485FC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504E76C5-BBEB-0906-7794-17DF345A6B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>
            <a:extLst>
              <a:ext uri="{FF2B5EF4-FFF2-40B4-BE49-F238E27FC236}">
                <a16:creationId xmlns:a16="http://schemas.microsoft.com/office/drawing/2014/main" id="{F98247F7-B61C-5DDD-83B6-D853C6E9CB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4C03159-7D8A-4A58-A720-449E6071B3E6}" type="slidenum">
              <a:rPr lang="ru-RU" altLang="ru-RU"/>
              <a:pPr>
                <a:spcBef>
                  <a:spcPct val="0"/>
                </a:spcBef>
              </a:pPr>
              <a:t>39</a:t>
            </a:fld>
            <a:endParaRPr lang="ru-RU" altLang="ru-RU"/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AB2E4B5B-5391-1FA5-6327-D417E1F30FA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098CA981-4462-645F-D3EE-6DA9DDB98CF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1EC0BCE5-202C-458F-9092-8677480CFC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5418E3E-2853-4AC4-A332-9F1FEDC21003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2CBC725F-D857-1D04-A96C-E0EEAE79FD2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FC088AFB-0CA6-D723-A220-82206D87470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just" eaLnBrk="1" hangingPunct="1"/>
            <a:endParaRPr lang="en-US" altLang="ru-RU" sz="2800">
              <a:solidFill>
                <a:srgbClr val="CC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64B1C17C-21F7-D233-3262-593D93B9A2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E5E96FD-58E6-4E6D-B3E4-7FBDB8379C1F}" type="slidenum">
              <a:rPr lang="ru-RU" altLang="ru-RU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6892F9DA-D424-4E61-9F2B-7884E127FC9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68969FE6-5DE8-B681-1AF7-7D055166F34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just" eaLnBrk="1" hangingPunct="1"/>
            <a:endParaRPr lang="en-US" altLang="ru-RU" sz="2800">
              <a:solidFill>
                <a:srgbClr val="CC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40663DE6-23E2-3B8C-2DB5-57321CE05B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9ADA870-D113-45D4-B97A-486B8D93AA77}" type="slidenum">
              <a:rPr lang="ru-RU" altLang="ru-RU"/>
              <a:pPr>
                <a:spcBef>
                  <a:spcPct val="0"/>
                </a:spcBef>
              </a:pPr>
              <a:t>6</a:t>
            </a:fld>
            <a:endParaRPr lang="ru-RU" altLang="ru-RU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7EC881DE-F7E2-53C9-0A2C-105FF6AA4CB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E17A7B1C-15BF-864C-9EE8-292C6E8F320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just" eaLnBrk="1" hangingPunct="1"/>
            <a:endParaRPr lang="en-US" altLang="ru-RU" sz="2800">
              <a:solidFill>
                <a:srgbClr val="CC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BBCF39C3-2A67-F3CE-F998-2A0D3504F3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281486E-EF72-4196-98AA-D338933FF1F1}" type="slidenum">
              <a:rPr lang="ru-RU" altLang="ru-RU"/>
              <a:pPr>
                <a:spcBef>
                  <a:spcPct val="0"/>
                </a:spcBef>
              </a:pPr>
              <a:t>7</a:t>
            </a:fld>
            <a:endParaRPr lang="ru-RU" altLang="ru-RU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40AE38E2-D50E-578A-1F9B-538F8B362DB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AD0CB6F8-3C8B-B124-300B-E067E0CF4A0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just" eaLnBrk="1" hangingPunct="1"/>
            <a:endParaRPr lang="en-US" altLang="ru-RU" sz="2800">
              <a:solidFill>
                <a:srgbClr val="CC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DFBD183E-A0EA-1351-FC24-CBAA7E11AE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2DBCAF0-D9F0-4F4F-9F9D-F2095CDEE9D7}" type="slidenum">
              <a:rPr lang="ru-RU" altLang="ru-RU"/>
              <a:pPr>
                <a:spcBef>
                  <a:spcPct val="0"/>
                </a:spcBef>
              </a:pPr>
              <a:t>8</a:t>
            </a:fld>
            <a:endParaRPr lang="ru-RU" altLang="ru-RU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F5298769-38C1-13D8-F520-39B99E615F0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8715C516-D253-4354-5BC7-52D66C7C074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altLang="ru-RU"/>
              <a:t>2</a:t>
            </a:r>
            <a:r>
              <a:rPr lang="ru-RU" altLang="ru-RU"/>
              <a:t>2</a:t>
            </a:r>
            <a:r>
              <a:rPr lang="en-US" altLang="ru-RU"/>
              <a:t> </a:t>
            </a:r>
            <a:r>
              <a:rPr lang="ru-RU" altLang="ru-RU"/>
              <a:t>Сентября</a:t>
            </a:r>
            <a:endParaRPr lang="en-US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0DF7E815-8CB8-B524-B51D-D3E1426605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2F5FCA3-97B0-4485-933C-D3F01F394C29}" type="slidenum">
              <a:rPr lang="ru-RU" altLang="ru-RU"/>
              <a:pPr>
                <a:spcBef>
                  <a:spcPct val="0"/>
                </a:spcBef>
              </a:pPr>
              <a:t>9</a:t>
            </a:fld>
            <a:endParaRPr lang="ru-RU" altLang="ru-RU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4426E043-0BE1-FAA5-731E-DF871B81CF9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41602607-EBF0-D9B3-39F8-82315BA322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570DC1E-84CA-0212-DCD6-A4C44E1A6832}"/>
              </a:ext>
            </a:extLst>
          </p:cNvPr>
          <p:cNvGrpSpPr>
            <a:grpSpLocks/>
          </p:cNvGrpSpPr>
          <p:nvPr/>
        </p:nvGrpSpPr>
        <p:grpSpPr bwMode="auto">
          <a:xfrm>
            <a:off x="0" y="-14288"/>
            <a:ext cx="9155113" cy="6884988"/>
            <a:chOff x="0" y="-9"/>
            <a:chExt cx="5767" cy="433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3AF7157-78C4-9C89-8592-E9E873946CB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>
                <a:gd name="T0" fmla="*/ 494 w 1737"/>
                <a:gd name="T1" fmla="*/ 4519 h 4320"/>
                <a:gd name="T2" fmla="*/ 1737 w 1737"/>
                <a:gd name="T3" fmla="*/ 4531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519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10D244B-2233-6155-34F7-2C7C7ECD308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>
                <a:gd name="T0" fmla="*/ 494 w 1737"/>
                <a:gd name="T1" fmla="*/ 4453 h 4320"/>
                <a:gd name="T2" fmla="*/ 1737 w 1737"/>
                <a:gd name="T3" fmla="*/ 4464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453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7E8AC19-85BE-BCD7-815D-2C5904181E7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>
                <a:gd name="T0" fmla="*/ 494 w 1739"/>
                <a:gd name="T1" fmla="*/ 3177 h 4420"/>
                <a:gd name="T2" fmla="*/ 1739 w 1739"/>
                <a:gd name="T3" fmla="*/ 3181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3177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181E1BD0-08E9-D8C1-097D-6A72A474D4F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118 h 4338"/>
                <a:gd name="T4" fmla="*/ 2080 w 2080"/>
                <a:gd name="T5" fmla="*/ 4118 h 4338"/>
                <a:gd name="T6" fmla="*/ 1033 w 2080"/>
                <a:gd name="T7" fmla="*/ 0 h 4338"/>
                <a:gd name="T8" fmla="*/ 0 w 2080"/>
                <a:gd name="T9" fmla="*/ 7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D77FFA2-72F6-B887-849E-C24468B31CB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0C97F1A4-24A8-5D52-0D8D-DBF24548C33C}"/>
                </a:ext>
              </a:extLst>
            </p:cNvPr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9822F8B-79D1-777A-F95D-BC116D432BA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C7D8EC9-E59E-5E83-D536-721B0AD38670}"/>
                </a:ext>
              </a:extLst>
            </p:cNvPr>
            <p:cNvSpPr>
              <a:spLocks/>
            </p:cNvSpPr>
            <p:nvPr/>
          </p:nvSpPr>
          <p:spPr bwMode="hidden">
            <a:xfrm rot="-2895842">
              <a:off x="-984" y="1041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440ACFD2-C573-F3A9-347B-C486C4BB400F}"/>
                </a:ext>
              </a:extLst>
            </p:cNvPr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D48F4325-5A9D-C8CF-475B-6DC073629F5D}"/>
                </a:ext>
              </a:extLst>
            </p:cNvPr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449943CC-EBFA-CC77-7F27-E0F63529882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/>
              <a:ahLst/>
              <a:cxnLst>
                <a:cxn ang="0">
                  <a:pos x="0" y="2265"/>
                </a:cxn>
                <a:cxn ang="0">
                  <a:pos x="1030" y="0"/>
                </a:cxn>
                <a:cxn ang="0">
                  <a:pos x="1089" y="0"/>
                </a:cxn>
                <a:cxn ang="0">
                  <a:pos x="37" y="2285"/>
                </a:cxn>
                <a:cxn ang="0">
                  <a:pos x="0" y="2265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3FAC8776-8888-007A-F0BD-57A229F052CD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0" y="2441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</p:spPr>
          <p:txBody>
            <a:bodyPr wrap="none" anchor="ctr"/>
            <a:lstStyle>
              <a:lvl1pPr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41450D31-B2DC-2CB7-9F26-F353E1532D93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1632" y="2487"/>
              <a:ext cx="1737" cy="382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AA91CF5E-F1DD-E612-4546-8530271AFCA0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0" y="2487"/>
              <a:ext cx="1737" cy="381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EE41F131-4260-2A73-945E-A2507031C272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3744" y="2487"/>
              <a:ext cx="1739" cy="382"/>
            </a:xfrm>
            <a:custGeom>
              <a:avLst/>
              <a:gdLst>
                <a:gd name="T0" fmla="*/ 494 w 1739"/>
                <a:gd name="T1" fmla="*/ 0 h 4420"/>
                <a:gd name="T2" fmla="*/ 1739 w 1739"/>
                <a:gd name="T3" fmla="*/ 0 h 4420"/>
                <a:gd name="T4" fmla="*/ 524 w 1739"/>
                <a:gd name="T5" fmla="*/ 0 h 4420"/>
                <a:gd name="T6" fmla="*/ 0 w 1739"/>
                <a:gd name="T7" fmla="*/ 0 h 4420"/>
                <a:gd name="T8" fmla="*/ 494 w 1739"/>
                <a:gd name="T9" fmla="*/ 0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F409A36B-7FD0-254F-EC17-8929773DD40D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1920" y="2487"/>
              <a:ext cx="2080" cy="381"/>
            </a:xfrm>
            <a:custGeom>
              <a:avLst/>
              <a:gdLst>
                <a:gd name="T0" fmla="*/ 0 w 2080"/>
                <a:gd name="T1" fmla="*/ 0 h 4338"/>
                <a:gd name="T2" fmla="*/ 1870 w 2080"/>
                <a:gd name="T3" fmla="*/ 0 h 4338"/>
                <a:gd name="T4" fmla="*/ 2080 w 2080"/>
                <a:gd name="T5" fmla="*/ 0 h 4338"/>
                <a:gd name="T6" fmla="*/ 1033 w 2080"/>
                <a:gd name="T7" fmla="*/ 0 h 4338"/>
                <a:gd name="T8" fmla="*/ 0 w 2080"/>
                <a:gd name="T9" fmla="*/ 0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Rectangle 19">
              <a:extLst>
                <a:ext uri="{FF2B5EF4-FFF2-40B4-BE49-F238E27FC236}">
                  <a16:creationId xmlns:a16="http://schemas.microsoft.com/office/drawing/2014/main" id="{67A245E4-BAA4-8AE7-02EE-8E4F0E11B347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7" y="2456"/>
              <a:ext cx="5760" cy="432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</p:spPr>
          <p:txBody>
            <a:bodyPr wrap="none" anchor="ctr"/>
            <a:lstStyle>
              <a:lvl1pPr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7624330E-C3C3-5CCB-DA26-48EBF3F3FDF1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2583" y="2449"/>
              <a:ext cx="1036" cy="420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0" y="417"/>
                </a:cxn>
                <a:cxn ang="0">
                  <a:pos x="24" y="420"/>
                </a:cxn>
                <a:cxn ang="0">
                  <a:pos x="1036" y="16"/>
                </a:cxn>
                <a:cxn ang="0">
                  <a:pos x="1027" y="0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C530761D-8B85-AB34-0939-429C086A2794}"/>
                </a:ext>
              </a:extLst>
            </p:cNvPr>
            <p:cNvSpPr>
              <a:spLocks/>
            </p:cNvSpPr>
            <p:nvPr/>
          </p:nvSpPr>
          <p:spPr bwMode="invGray">
            <a:xfrm rot="18897039" flipH="1">
              <a:off x="1486" y="2417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012B2890-B6A3-6EA0-25EC-A2E9E3446795}"/>
                </a:ext>
              </a:extLst>
            </p:cNvPr>
            <p:cNvSpPr>
              <a:spLocks/>
            </p:cNvSpPr>
            <p:nvPr/>
          </p:nvSpPr>
          <p:spPr bwMode="invGray">
            <a:xfrm rot="18897039" flipH="1">
              <a:off x="766" y="2417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5FCAF420-01B2-E28D-97EA-FDDC1E37FDD0}"/>
                </a:ext>
              </a:extLst>
            </p:cNvPr>
            <p:cNvSpPr>
              <a:spLocks/>
            </p:cNvSpPr>
            <p:nvPr/>
          </p:nvSpPr>
          <p:spPr bwMode="invGray">
            <a:xfrm rot="18897039" flipH="1">
              <a:off x="31" y="2385"/>
              <a:ext cx="1034" cy="487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F683314C-9A38-361E-737E-E7AF39DE8473}"/>
                </a:ext>
              </a:extLst>
            </p:cNvPr>
            <p:cNvSpPr>
              <a:spLocks/>
            </p:cNvSpPr>
            <p:nvPr/>
          </p:nvSpPr>
          <p:spPr bwMode="invGray">
            <a:xfrm flipH="1" flipV="1">
              <a:off x="576" y="2441"/>
              <a:ext cx="3552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3FD1CB65-10C2-50DB-A8EA-1A77789D6237}"/>
                </a:ext>
              </a:extLst>
            </p:cNvPr>
            <p:cNvSpPr>
              <a:spLocks/>
            </p:cNvSpPr>
            <p:nvPr/>
          </p:nvSpPr>
          <p:spPr bwMode="invGray">
            <a:xfrm flipH="1" flipV="1">
              <a:off x="240" y="2441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DA5255DB-EB4F-DC2E-16AD-A3A4D20E6939}"/>
                </a:ext>
              </a:extLst>
            </p:cNvPr>
            <p:cNvSpPr>
              <a:spLocks/>
            </p:cNvSpPr>
            <p:nvPr/>
          </p:nvSpPr>
          <p:spPr bwMode="invGray">
            <a:xfrm flipH="1" flipV="1">
              <a:off x="3036" y="2489"/>
              <a:ext cx="1332" cy="383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1561E944-BD78-2490-7676-756E8B4B26D2}"/>
                </a:ext>
              </a:extLst>
            </p:cNvPr>
            <p:cNvSpPr>
              <a:spLocks/>
            </p:cNvSpPr>
            <p:nvPr/>
          </p:nvSpPr>
          <p:spPr bwMode="invGray">
            <a:xfrm flipH="1" flipV="1">
              <a:off x="3984" y="2441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D956F5DE-8A0D-8D6D-82AC-9056399A9E19}"/>
                </a:ext>
              </a:extLst>
            </p:cNvPr>
            <p:cNvSpPr>
              <a:spLocks/>
            </p:cNvSpPr>
            <p:nvPr/>
          </p:nvSpPr>
          <p:spPr bwMode="invGray">
            <a:xfrm flipH="1" flipV="1">
              <a:off x="3456" y="2441"/>
              <a:ext cx="2304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9068963F-3F60-45B6-7150-2C91E4A46A29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0" y="2462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" name="Rectangle 30">
              <a:extLst>
                <a:ext uri="{FF2B5EF4-FFF2-40B4-BE49-F238E27FC236}">
                  <a16:creationId xmlns:a16="http://schemas.microsoft.com/office/drawing/2014/main" id="{06FAB66C-0A97-4037-4F16-2D805E15529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2880"/>
              <a:ext cx="5760" cy="57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</p:spPr>
          <p:txBody>
            <a:bodyPr wrap="none" anchor="ctr"/>
            <a:lstStyle>
              <a:lvl1pPr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/>
            </a:p>
          </p:txBody>
        </p:sp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id="{104A4E01-E6D6-973B-EDF7-F12951E1874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3408"/>
              <a:ext cx="5760" cy="9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anchor="ctr"/>
            <a:lstStyle>
              <a:lvl1pPr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/>
            </a:p>
          </p:txBody>
        </p:sp>
        <p:pic>
          <p:nvPicPr>
            <p:cNvPr id="32" name="Picture 32" descr="BTZBUL1A">
              <a:extLst>
                <a:ext uri="{FF2B5EF4-FFF2-40B4-BE49-F238E27FC236}">
                  <a16:creationId xmlns:a16="http://schemas.microsoft.com/office/drawing/2014/main" id="{62400541-6B36-35D0-0E1A-7E55EBCF08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" y="1650"/>
              <a:ext cx="204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29" name="Rectangle 33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239000" cy="19050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130" name="Rectangle 34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4572000"/>
            <a:ext cx="6400800" cy="1679575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33" name="Rectangle 35">
            <a:extLst>
              <a:ext uri="{FF2B5EF4-FFF2-40B4-BE49-F238E27FC236}">
                <a16:creationId xmlns:a16="http://schemas.microsoft.com/office/drawing/2014/main" id="{8B21A17A-3EC9-37BF-48BC-84BBB4C044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A0459A34-AFBF-51EE-215C-5B9B2C72D0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37">
            <a:extLst>
              <a:ext uri="{FF2B5EF4-FFF2-40B4-BE49-F238E27FC236}">
                <a16:creationId xmlns:a16="http://schemas.microsoft.com/office/drawing/2014/main" id="{46F25A18-CF8A-7C12-40D0-8FB3C3E9AB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13D8736-9895-471D-A9DF-8365D61B610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54784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224A52C3-04DA-1F67-40B6-1F3949C0D8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0AC146CF-442A-CF38-A0C7-47BBD1CBC4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FC9333DF-2EDE-283B-7C5A-9915B2DC74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8DF697-F333-41E1-B9D9-DE6ADA37A9F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0426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465138"/>
            <a:ext cx="1943100" cy="56308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465138"/>
            <a:ext cx="5676900" cy="56308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E662E44B-A293-AE2E-C83B-7F5436920D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8EAA326B-9308-ED8F-1BDA-82C01525D8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EB3FD407-82D8-4AC5-F061-D7ACDDE472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5AA08A-B535-4A4F-89FC-13CB67678CA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8193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65138"/>
            <a:ext cx="7772400" cy="1431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48B23BAD-AD02-4BE7-D8F1-CA3E724EB7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676F7F9A-A35C-F152-0A56-F94C09E259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4">
            <a:extLst>
              <a:ext uri="{FF2B5EF4-FFF2-40B4-BE49-F238E27FC236}">
                <a16:creationId xmlns:a16="http://schemas.microsoft.com/office/drawing/2014/main" id="{6CBC3D7E-7D22-008E-3DD4-D8AD67139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21684A-1422-4B71-A025-4301F865C69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03789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65138"/>
            <a:ext cx="7772400" cy="1431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B6C3DF53-C8D8-0BD4-8B8B-FDD91E1B1A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AB4477B8-A353-0C2E-D55D-B4FE7CAB09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B147FC12-FBD1-9843-56B8-A43A277F93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347EFE-7AB0-4C91-8523-7C4B284A72F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2198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468B7F37-F99C-231D-C6E2-FF1CE86F67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74C0DFEE-773E-4396-11D9-96B457184A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6776AB69-15C3-C736-59CD-FF6EBF94DD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CB67F3-8064-4087-AA0A-061F278DAA8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9387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82DEFA98-CC58-FDE7-6DEA-84AA057F27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44651DC6-D81D-23C9-3245-1EBE1BC1D9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DA5A8EF8-6ED1-FB13-042F-81C743E768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B4C9C3-1345-4377-9229-FCD95DA247D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17838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EBA6EB99-BDF2-7F4D-C075-EF66C582CC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2F684679-F15E-530E-5751-32FE918319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4">
            <a:extLst>
              <a:ext uri="{FF2B5EF4-FFF2-40B4-BE49-F238E27FC236}">
                <a16:creationId xmlns:a16="http://schemas.microsoft.com/office/drawing/2014/main" id="{DDF24C9E-BE8B-0AEC-37F0-FF719F5F9C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049DED-F6A0-46D3-8450-12973DCA475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8640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2">
            <a:extLst>
              <a:ext uri="{FF2B5EF4-FFF2-40B4-BE49-F238E27FC236}">
                <a16:creationId xmlns:a16="http://schemas.microsoft.com/office/drawing/2014/main" id="{DE99CC38-8294-C5E3-1BD1-4850CE1FD2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3">
            <a:extLst>
              <a:ext uri="{FF2B5EF4-FFF2-40B4-BE49-F238E27FC236}">
                <a16:creationId xmlns:a16="http://schemas.microsoft.com/office/drawing/2014/main" id="{61AA8681-DC48-3C6D-C0D2-30E53B5E2E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34">
            <a:extLst>
              <a:ext uri="{FF2B5EF4-FFF2-40B4-BE49-F238E27FC236}">
                <a16:creationId xmlns:a16="http://schemas.microsoft.com/office/drawing/2014/main" id="{0D1B8BEC-BEB9-46E4-9149-A7020CE5B3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78AA85-0D47-4DE5-9FA2-7FD67489ABB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7698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2">
            <a:extLst>
              <a:ext uri="{FF2B5EF4-FFF2-40B4-BE49-F238E27FC236}">
                <a16:creationId xmlns:a16="http://schemas.microsoft.com/office/drawing/2014/main" id="{41FC2D3E-6E13-4D65-C1DF-EA27113958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3">
            <a:extLst>
              <a:ext uri="{FF2B5EF4-FFF2-40B4-BE49-F238E27FC236}">
                <a16:creationId xmlns:a16="http://schemas.microsoft.com/office/drawing/2014/main" id="{99B276C8-76C3-54D1-221D-53CD51ABE4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4">
            <a:extLst>
              <a:ext uri="{FF2B5EF4-FFF2-40B4-BE49-F238E27FC236}">
                <a16:creationId xmlns:a16="http://schemas.microsoft.com/office/drawing/2014/main" id="{8EBA4309-184B-4129-FEB2-CCA3EBBE26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8D7431-1C6C-4059-93E9-131D82CF747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4733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2">
            <a:extLst>
              <a:ext uri="{FF2B5EF4-FFF2-40B4-BE49-F238E27FC236}">
                <a16:creationId xmlns:a16="http://schemas.microsoft.com/office/drawing/2014/main" id="{485BB9B6-44D2-0D0B-CE1D-4DC66F3066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3">
            <a:extLst>
              <a:ext uri="{FF2B5EF4-FFF2-40B4-BE49-F238E27FC236}">
                <a16:creationId xmlns:a16="http://schemas.microsoft.com/office/drawing/2014/main" id="{25C964E6-4AC5-38E0-5C9C-9EAC9992A0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4">
            <a:extLst>
              <a:ext uri="{FF2B5EF4-FFF2-40B4-BE49-F238E27FC236}">
                <a16:creationId xmlns:a16="http://schemas.microsoft.com/office/drawing/2014/main" id="{7AFA40F9-62A9-7251-7F34-3266592969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63BC26-CCCE-4C81-92C9-7D12B2CC62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7083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1A5D12A1-C5B5-7B27-5971-5A1A5B353E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C1F37CEE-C7D6-48B7-E520-35CAEC6A75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4">
            <a:extLst>
              <a:ext uri="{FF2B5EF4-FFF2-40B4-BE49-F238E27FC236}">
                <a16:creationId xmlns:a16="http://schemas.microsoft.com/office/drawing/2014/main" id="{5C4C0E25-D13E-8548-D347-6D86B5CFCC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9718C6-A37B-43D5-8B17-3EA198D8495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7538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97E2FE42-7FC5-C47E-FB6E-8EE0E81A74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2AA2F0E2-6CB0-FD5A-EEB3-F7F3E2D84B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4">
            <a:extLst>
              <a:ext uri="{FF2B5EF4-FFF2-40B4-BE49-F238E27FC236}">
                <a16:creationId xmlns:a16="http://schemas.microsoft.com/office/drawing/2014/main" id="{13597922-33E1-A9AE-DBAD-06BE9C03AC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1157F9-843D-46CC-A7DF-02D8D961CE6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7169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4AACEE01-B3C1-20CE-813B-F66964E57AD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9144000" cy="7405688"/>
            <a:chOff x="0" y="-9"/>
            <a:chExt cx="5760" cy="4665"/>
          </a:xfrm>
        </p:grpSpPr>
        <p:sp>
          <p:nvSpPr>
            <p:cNvPr id="1032" name="Freeform 3">
              <a:extLst>
                <a:ext uri="{FF2B5EF4-FFF2-40B4-BE49-F238E27FC236}">
                  <a16:creationId xmlns:a16="http://schemas.microsoft.com/office/drawing/2014/main" id="{0ADB4C10-48C0-0D05-959D-CCA3D7E504E4}"/>
                </a:ext>
              </a:extLst>
            </p:cNvPr>
            <p:cNvSpPr>
              <a:spLocks/>
            </p:cNvSpPr>
            <p:nvPr userDrawn="1"/>
          </p:nvSpPr>
          <p:spPr bwMode="hidden">
            <a:xfrm>
              <a:off x="1632" y="-5"/>
              <a:ext cx="1737" cy="4333"/>
            </a:xfrm>
            <a:custGeom>
              <a:avLst/>
              <a:gdLst>
                <a:gd name="T0" fmla="*/ 494 w 1737"/>
                <a:gd name="T1" fmla="*/ 4519 h 4320"/>
                <a:gd name="T2" fmla="*/ 1737 w 1737"/>
                <a:gd name="T3" fmla="*/ 4531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519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3" name="Freeform 4">
              <a:extLst>
                <a:ext uri="{FF2B5EF4-FFF2-40B4-BE49-F238E27FC236}">
                  <a16:creationId xmlns:a16="http://schemas.microsoft.com/office/drawing/2014/main" id="{CA3351B4-2A7F-438B-E0AA-44C343DC24F0}"/>
                </a:ext>
              </a:extLst>
            </p:cNvPr>
            <p:cNvSpPr>
              <a:spLocks/>
            </p:cNvSpPr>
            <p:nvPr userDrawn="1"/>
          </p:nvSpPr>
          <p:spPr bwMode="hidden">
            <a:xfrm>
              <a:off x="0" y="-7"/>
              <a:ext cx="1737" cy="4329"/>
            </a:xfrm>
            <a:custGeom>
              <a:avLst/>
              <a:gdLst>
                <a:gd name="T0" fmla="*/ 494 w 1737"/>
                <a:gd name="T1" fmla="*/ 4453 h 4320"/>
                <a:gd name="T2" fmla="*/ 1737 w 1737"/>
                <a:gd name="T3" fmla="*/ 4464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453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4" name="Freeform 5">
              <a:extLst>
                <a:ext uri="{FF2B5EF4-FFF2-40B4-BE49-F238E27FC236}">
                  <a16:creationId xmlns:a16="http://schemas.microsoft.com/office/drawing/2014/main" id="{81F658E9-5304-2167-2542-BDBF0022F45C}"/>
                </a:ext>
              </a:extLst>
            </p:cNvPr>
            <p:cNvSpPr>
              <a:spLocks/>
            </p:cNvSpPr>
            <p:nvPr userDrawn="1"/>
          </p:nvSpPr>
          <p:spPr bwMode="hidden">
            <a:xfrm>
              <a:off x="3744" y="-4"/>
              <a:ext cx="1739" cy="4330"/>
            </a:xfrm>
            <a:custGeom>
              <a:avLst/>
              <a:gdLst>
                <a:gd name="T0" fmla="*/ 494 w 1739"/>
                <a:gd name="T1" fmla="*/ 3177 h 4420"/>
                <a:gd name="T2" fmla="*/ 1739 w 1739"/>
                <a:gd name="T3" fmla="*/ 3181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3177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5" name="Freeform 6">
              <a:extLst>
                <a:ext uri="{FF2B5EF4-FFF2-40B4-BE49-F238E27FC236}">
                  <a16:creationId xmlns:a16="http://schemas.microsoft.com/office/drawing/2014/main" id="{F8328A64-6FBF-C3E2-2ECA-0993E14E3D84}"/>
                </a:ext>
              </a:extLst>
            </p:cNvPr>
            <p:cNvSpPr>
              <a:spLocks/>
            </p:cNvSpPr>
            <p:nvPr userDrawn="1"/>
          </p:nvSpPr>
          <p:spPr bwMode="hidden">
            <a:xfrm>
              <a:off x="1920" y="-9"/>
              <a:ext cx="2080" cy="4324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118 h 4338"/>
                <a:gd name="T4" fmla="*/ 2080 w 2080"/>
                <a:gd name="T5" fmla="*/ 4118 h 4338"/>
                <a:gd name="T6" fmla="*/ 1033 w 2080"/>
                <a:gd name="T7" fmla="*/ 0 h 4338"/>
                <a:gd name="T8" fmla="*/ 0 w 2080"/>
                <a:gd name="T9" fmla="*/ 7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9" name="Freeform 7">
              <a:extLst>
                <a:ext uri="{FF2B5EF4-FFF2-40B4-BE49-F238E27FC236}">
                  <a16:creationId xmlns:a16="http://schemas.microsoft.com/office/drawing/2014/main" id="{AAAAF5DF-8C2E-7ADF-E523-F028E87FA009}"/>
                </a:ext>
              </a:extLst>
            </p:cNvPr>
            <p:cNvSpPr>
              <a:spLocks/>
            </p:cNvSpPr>
            <p:nvPr userDrawn="1"/>
          </p:nvSpPr>
          <p:spPr bwMode="hidden">
            <a:xfrm>
              <a:off x="117" y="97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80" name="Freeform 8">
              <a:extLst>
                <a:ext uri="{FF2B5EF4-FFF2-40B4-BE49-F238E27FC236}">
                  <a16:creationId xmlns:a16="http://schemas.microsoft.com/office/drawing/2014/main" id="{21B42824-105F-CBD4-4A7C-5866CB6A3109}"/>
                </a:ext>
              </a:extLst>
            </p:cNvPr>
            <p:cNvSpPr>
              <a:spLocks/>
            </p:cNvSpPr>
            <p:nvPr userDrawn="1"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81" name="Freeform 9">
              <a:extLst>
                <a:ext uri="{FF2B5EF4-FFF2-40B4-BE49-F238E27FC236}">
                  <a16:creationId xmlns:a16="http://schemas.microsoft.com/office/drawing/2014/main" id="{1DED3C2B-85D3-BF33-42E7-E47D2DA1EA12}"/>
                </a:ext>
              </a:extLst>
            </p:cNvPr>
            <p:cNvSpPr>
              <a:spLocks/>
            </p:cNvSpPr>
            <p:nvPr userDrawn="1"/>
          </p:nvSpPr>
          <p:spPr bwMode="hidden">
            <a:xfrm>
              <a:off x="83" y="49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82" name="Freeform 10">
              <a:extLst>
                <a:ext uri="{FF2B5EF4-FFF2-40B4-BE49-F238E27FC236}">
                  <a16:creationId xmlns:a16="http://schemas.microsoft.com/office/drawing/2014/main" id="{9A4C89E8-6060-0252-6925-87BBC973EB77}"/>
                </a:ext>
              </a:extLst>
            </p:cNvPr>
            <p:cNvSpPr>
              <a:spLocks/>
            </p:cNvSpPr>
            <p:nvPr userDrawn="1"/>
          </p:nvSpPr>
          <p:spPr bwMode="hidden">
            <a:xfrm rot="-2895842">
              <a:off x="-984" y="1041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83" name="Freeform 11">
              <a:extLst>
                <a:ext uri="{FF2B5EF4-FFF2-40B4-BE49-F238E27FC236}">
                  <a16:creationId xmlns:a16="http://schemas.microsoft.com/office/drawing/2014/main" id="{01A94F83-BEE7-D0C4-F315-44A6FFCDB1CD}"/>
                </a:ext>
              </a:extLst>
            </p:cNvPr>
            <p:cNvSpPr>
              <a:spLocks/>
            </p:cNvSpPr>
            <p:nvPr userDrawn="1"/>
          </p:nvSpPr>
          <p:spPr bwMode="hidden">
            <a:xfrm rot="-2305141">
              <a:off x="1331" y="913"/>
              <a:ext cx="3594" cy="1735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84" name="Freeform 12">
              <a:extLst>
                <a:ext uri="{FF2B5EF4-FFF2-40B4-BE49-F238E27FC236}">
                  <a16:creationId xmlns:a16="http://schemas.microsoft.com/office/drawing/2014/main" id="{4CD75079-E32E-759B-B85F-9EC7B8E0E002}"/>
                </a:ext>
              </a:extLst>
            </p:cNvPr>
            <p:cNvSpPr>
              <a:spLocks/>
            </p:cNvSpPr>
            <p:nvPr userDrawn="1"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85" name="Freeform 13">
              <a:extLst>
                <a:ext uri="{FF2B5EF4-FFF2-40B4-BE49-F238E27FC236}">
                  <a16:creationId xmlns:a16="http://schemas.microsoft.com/office/drawing/2014/main" id="{7538A975-5B6E-24CF-7B06-58207E9180CF}"/>
                </a:ext>
              </a:extLst>
            </p:cNvPr>
            <p:cNvSpPr>
              <a:spLocks/>
            </p:cNvSpPr>
            <p:nvPr userDrawn="1"/>
          </p:nvSpPr>
          <p:spPr bwMode="hidden">
            <a:xfrm>
              <a:off x="4250" y="-7"/>
              <a:ext cx="1089" cy="2285"/>
            </a:xfrm>
            <a:custGeom>
              <a:avLst/>
              <a:gdLst/>
              <a:ahLst/>
              <a:cxnLst>
                <a:cxn ang="0">
                  <a:pos x="0" y="2265"/>
                </a:cxn>
                <a:cxn ang="0">
                  <a:pos x="1030" y="0"/>
                </a:cxn>
                <a:cxn ang="0">
                  <a:pos x="1089" y="0"/>
                </a:cxn>
                <a:cxn ang="0">
                  <a:pos x="37" y="2285"/>
                </a:cxn>
                <a:cxn ang="0">
                  <a:pos x="0" y="2265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043" name="Rectangle 14">
              <a:extLst>
                <a:ext uri="{FF2B5EF4-FFF2-40B4-BE49-F238E27FC236}">
                  <a16:creationId xmlns:a16="http://schemas.microsoft.com/office/drawing/2014/main" id="{2E0E33E5-18A0-B33C-2F3F-AD68F2165FA5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0" y="3910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</p:spPr>
          <p:txBody>
            <a:bodyPr wrap="none" anchor="ctr"/>
            <a:lstStyle>
              <a:lvl1pPr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/>
            </a:p>
          </p:txBody>
        </p:sp>
        <p:sp>
          <p:nvSpPr>
            <p:cNvPr id="1044" name="Freeform 15">
              <a:extLst>
                <a:ext uri="{FF2B5EF4-FFF2-40B4-BE49-F238E27FC236}">
                  <a16:creationId xmlns:a16="http://schemas.microsoft.com/office/drawing/2014/main" id="{7D49D357-2892-C2DE-E5C9-D923742198AF}"/>
                </a:ext>
              </a:extLst>
            </p:cNvPr>
            <p:cNvSpPr>
              <a:spLocks/>
            </p:cNvSpPr>
            <p:nvPr userDrawn="1"/>
          </p:nvSpPr>
          <p:spPr bwMode="hidden">
            <a:xfrm>
              <a:off x="1632" y="3956"/>
              <a:ext cx="1737" cy="382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5" name="Freeform 16">
              <a:extLst>
                <a:ext uri="{FF2B5EF4-FFF2-40B4-BE49-F238E27FC236}">
                  <a16:creationId xmlns:a16="http://schemas.microsoft.com/office/drawing/2014/main" id="{C6196B27-FF61-6306-247D-D423FA684F2D}"/>
                </a:ext>
              </a:extLst>
            </p:cNvPr>
            <p:cNvSpPr>
              <a:spLocks/>
            </p:cNvSpPr>
            <p:nvPr userDrawn="1"/>
          </p:nvSpPr>
          <p:spPr bwMode="hidden">
            <a:xfrm>
              <a:off x="0" y="3956"/>
              <a:ext cx="1737" cy="381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6" name="Freeform 17">
              <a:extLst>
                <a:ext uri="{FF2B5EF4-FFF2-40B4-BE49-F238E27FC236}">
                  <a16:creationId xmlns:a16="http://schemas.microsoft.com/office/drawing/2014/main" id="{9BA6B492-7E05-5410-5066-808893E33564}"/>
                </a:ext>
              </a:extLst>
            </p:cNvPr>
            <p:cNvSpPr>
              <a:spLocks/>
            </p:cNvSpPr>
            <p:nvPr userDrawn="1"/>
          </p:nvSpPr>
          <p:spPr bwMode="hidden">
            <a:xfrm>
              <a:off x="3744" y="3956"/>
              <a:ext cx="1739" cy="382"/>
            </a:xfrm>
            <a:custGeom>
              <a:avLst/>
              <a:gdLst>
                <a:gd name="T0" fmla="*/ 494 w 1739"/>
                <a:gd name="T1" fmla="*/ 0 h 4420"/>
                <a:gd name="T2" fmla="*/ 1739 w 1739"/>
                <a:gd name="T3" fmla="*/ 0 h 4420"/>
                <a:gd name="T4" fmla="*/ 524 w 1739"/>
                <a:gd name="T5" fmla="*/ 0 h 4420"/>
                <a:gd name="T6" fmla="*/ 0 w 1739"/>
                <a:gd name="T7" fmla="*/ 0 h 4420"/>
                <a:gd name="T8" fmla="*/ 494 w 1739"/>
                <a:gd name="T9" fmla="*/ 0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7" name="Freeform 18">
              <a:extLst>
                <a:ext uri="{FF2B5EF4-FFF2-40B4-BE49-F238E27FC236}">
                  <a16:creationId xmlns:a16="http://schemas.microsoft.com/office/drawing/2014/main" id="{0DDC72FA-AD13-CD27-C12C-F38DCDC54851}"/>
                </a:ext>
              </a:extLst>
            </p:cNvPr>
            <p:cNvSpPr>
              <a:spLocks/>
            </p:cNvSpPr>
            <p:nvPr userDrawn="1"/>
          </p:nvSpPr>
          <p:spPr bwMode="hidden">
            <a:xfrm>
              <a:off x="1920" y="3956"/>
              <a:ext cx="2080" cy="381"/>
            </a:xfrm>
            <a:custGeom>
              <a:avLst/>
              <a:gdLst>
                <a:gd name="T0" fmla="*/ 0 w 2080"/>
                <a:gd name="T1" fmla="*/ 0 h 4338"/>
                <a:gd name="T2" fmla="*/ 1870 w 2080"/>
                <a:gd name="T3" fmla="*/ 0 h 4338"/>
                <a:gd name="T4" fmla="*/ 2080 w 2080"/>
                <a:gd name="T5" fmla="*/ 0 h 4338"/>
                <a:gd name="T6" fmla="*/ 1033 w 2080"/>
                <a:gd name="T7" fmla="*/ 0 h 4338"/>
                <a:gd name="T8" fmla="*/ 0 w 2080"/>
                <a:gd name="T9" fmla="*/ 0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8" name="Rectangle 19">
              <a:extLst>
                <a:ext uri="{FF2B5EF4-FFF2-40B4-BE49-F238E27FC236}">
                  <a16:creationId xmlns:a16="http://schemas.microsoft.com/office/drawing/2014/main" id="{7552061A-BAD2-EEBD-09B3-D7153BA8017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0" y="3905"/>
              <a:ext cx="5760" cy="432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</p:spPr>
          <p:txBody>
            <a:bodyPr wrap="none" anchor="ctr"/>
            <a:lstStyle>
              <a:lvl1pPr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/>
            </a:p>
          </p:txBody>
        </p:sp>
        <p:sp>
          <p:nvSpPr>
            <p:cNvPr id="3092" name="Freeform 20">
              <a:extLst>
                <a:ext uri="{FF2B5EF4-FFF2-40B4-BE49-F238E27FC236}">
                  <a16:creationId xmlns:a16="http://schemas.microsoft.com/office/drawing/2014/main" id="{F12BC029-4E65-6A19-D4BD-157EDFC808E2}"/>
                </a:ext>
              </a:extLst>
            </p:cNvPr>
            <p:cNvSpPr>
              <a:spLocks/>
            </p:cNvSpPr>
            <p:nvPr userDrawn="1"/>
          </p:nvSpPr>
          <p:spPr bwMode="hidden">
            <a:xfrm>
              <a:off x="2583" y="3918"/>
              <a:ext cx="1036" cy="420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0" y="417"/>
                </a:cxn>
                <a:cxn ang="0">
                  <a:pos x="24" y="420"/>
                </a:cxn>
                <a:cxn ang="0">
                  <a:pos x="1036" y="16"/>
                </a:cxn>
                <a:cxn ang="0">
                  <a:pos x="1027" y="0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93" name="Freeform 21">
              <a:extLst>
                <a:ext uri="{FF2B5EF4-FFF2-40B4-BE49-F238E27FC236}">
                  <a16:creationId xmlns:a16="http://schemas.microsoft.com/office/drawing/2014/main" id="{DF4837AC-6760-FB40-6DAD-460DD742B9D1}"/>
                </a:ext>
              </a:extLst>
            </p:cNvPr>
            <p:cNvSpPr>
              <a:spLocks/>
            </p:cNvSpPr>
            <p:nvPr userDrawn="1"/>
          </p:nvSpPr>
          <p:spPr bwMode="hidden">
            <a:xfrm rot="18897039" flipH="1">
              <a:off x="148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94" name="Freeform 22">
              <a:extLst>
                <a:ext uri="{FF2B5EF4-FFF2-40B4-BE49-F238E27FC236}">
                  <a16:creationId xmlns:a16="http://schemas.microsoft.com/office/drawing/2014/main" id="{A4C09A35-3F4E-B1D9-AAA3-A1523C2C360B}"/>
                </a:ext>
              </a:extLst>
            </p:cNvPr>
            <p:cNvSpPr>
              <a:spLocks/>
            </p:cNvSpPr>
            <p:nvPr userDrawn="1"/>
          </p:nvSpPr>
          <p:spPr bwMode="hidden">
            <a:xfrm rot="18897039" flipH="1">
              <a:off x="76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95" name="Freeform 23">
              <a:extLst>
                <a:ext uri="{FF2B5EF4-FFF2-40B4-BE49-F238E27FC236}">
                  <a16:creationId xmlns:a16="http://schemas.microsoft.com/office/drawing/2014/main" id="{BA896B4E-7F47-8F41-0991-AFDC187916BE}"/>
                </a:ext>
              </a:extLst>
            </p:cNvPr>
            <p:cNvSpPr>
              <a:spLocks/>
            </p:cNvSpPr>
            <p:nvPr userDrawn="1"/>
          </p:nvSpPr>
          <p:spPr bwMode="hidden">
            <a:xfrm rot="18897039" flipH="1">
              <a:off x="31" y="3854"/>
              <a:ext cx="1034" cy="487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96" name="Freeform 24">
              <a:extLst>
                <a:ext uri="{FF2B5EF4-FFF2-40B4-BE49-F238E27FC236}">
                  <a16:creationId xmlns:a16="http://schemas.microsoft.com/office/drawing/2014/main" id="{252B6933-A0E9-2B8C-0306-1C9A3DE380D3}"/>
                </a:ext>
              </a:extLst>
            </p:cNvPr>
            <p:cNvSpPr>
              <a:spLocks/>
            </p:cNvSpPr>
            <p:nvPr userDrawn="1"/>
          </p:nvSpPr>
          <p:spPr bwMode="hidden">
            <a:xfrm flipH="1" flipV="1">
              <a:off x="576" y="3910"/>
              <a:ext cx="3552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97" name="Freeform 25">
              <a:extLst>
                <a:ext uri="{FF2B5EF4-FFF2-40B4-BE49-F238E27FC236}">
                  <a16:creationId xmlns:a16="http://schemas.microsoft.com/office/drawing/2014/main" id="{58A50476-7B45-0FD4-B6A0-4938F01D76FD}"/>
                </a:ext>
              </a:extLst>
            </p:cNvPr>
            <p:cNvSpPr>
              <a:spLocks/>
            </p:cNvSpPr>
            <p:nvPr userDrawn="1"/>
          </p:nvSpPr>
          <p:spPr bwMode="hidden">
            <a:xfrm flipH="1" flipV="1">
              <a:off x="240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98" name="Freeform 26">
              <a:extLst>
                <a:ext uri="{FF2B5EF4-FFF2-40B4-BE49-F238E27FC236}">
                  <a16:creationId xmlns:a16="http://schemas.microsoft.com/office/drawing/2014/main" id="{8FA2CEEE-B97C-78BC-5F14-76E648C3D8AC}"/>
                </a:ext>
              </a:extLst>
            </p:cNvPr>
            <p:cNvSpPr>
              <a:spLocks/>
            </p:cNvSpPr>
            <p:nvPr userDrawn="1"/>
          </p:nvSpPr>
          <p:spPr bwMode="hidden">
            <a:xfrm flipH="1" flipV="1">
              <a:off x="3036" y="3958"/>
              <a:ext cx="1332" cy="383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99" name="Freeform 27">
              <a:extLst>
                <a:ext uri="{FF2B5EF4-FFF2-40B4-BE49-F238E27FC236}">
                  <a16:creationId xmlns:a16="http://schemas.microsoft.com/office/drawing/2014/main" id="{2FC61855-B601-95C7-74C1-0D300F7332AC}"/>
                </a:ext>
              </a:extLst>
            </p:cNvPr>
            <p:cNvSpPr>
              <a:spLocks/>
            </p:cNvSpPr>
            <p:nvPr userDrawn="1"/>
          </p:nvSpPr>
          <p:spPr bwMode="hidden">
            <a:xfrm flipH="1" flipV="1">
              <a:off x="3984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100" name="Freeform 28">
              <a:extLst>
                <a:ext uri="{FF2B5EF4-FFF2-40B4-BE49-F238E27FC236}">
                  <a16:creationId xmlns:a16="http://schemas.microsoft.com/office/drawing/2014/main" id="{954F29EA-2FE8-DD77-068F-9C23A782DD31}"/>
                </a:ext>
              </a:extLst>
            </p:cNvPr>
            <p:cNvSpPr>
              <a:spLocks/>
            </p:cNvSpPr>
            <p:nvPr userDrawn="1"/>
          </p:nvSpPr>
          <p:spPr bwMode="hidden">
            <a:xfrm flipH="1" flipV="1">
              <a:off x="3456" y="3910"/>
              <a:ext cx="2304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101" name="Rectangle 29">
              <a:extLst>
                <a:ext uri="{FF2B5EF4-FFF2-40B4-BE49-F238E27FC236}">
                  <a16:creationId xmlns:a16="http://schemas.microsoft.com/office/drawing/2014/main" id="{743E4145-2582-3673-2E9E-B7F4E9D0D1A5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0" y="3931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</p:grpSp>
      <p:sp>
        <p:nvSpPr>
          <p:cNvPr id="1027" name="Rectangle 30">
            <a:extLst>
              <a:ext uri="{FF2B5EF4-FFF2-40B4-BE49-F238E27FC236}">
                <a16:creationId xmlns:a16="http://schemas.microsoft.com/office/drawing/2014/main" id="{E44A1934-E3F4-10ED-1C92-91EA7B06C5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5138"/>
            <a:ext cx="77724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8" name="Rectangle 31">
            <a:extLst>
              <a:ext uri="{FF2B5EF4-FFF2-40B4-BE49-F238E27FC236}">
                <a16:creationId xmlns:a16="http://schemas.microsoft.com/office/drawing/2014/main" id="{64F9099F-8995-2E87-6D77-B24F6991E4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3104" name="Rectangle 32">
            <a:extLst>
              <a:ext uri="{FF2B5EF4-FFF2-40B4-BE49-F238E27FC236}">
                <a16:creationId xmlns:a16="http://schemas.microsoft.com/office/drawing/2014/main" id="{AE6F95D3-E950-E02F-0506-709FAD9FBF0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2788" y="63134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05" name="Rectangle 33">
            <a:extLst>
              <a:ext uri="{FF2B5EF4-FFF2-40B4-BE49-F238E27FC236}">
                <a16:creationId xmlns:a16="http://schemas.microsoft.com/office/drawing/2014/main" id="{A1AF013D-BF36-E37D-8EBD-9EE866DDBBC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51188" y="631348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06" name="Rectangle 34">
            <a:extLst>
              <a:ext uri="{FF2B5EF4-FFF2-40B4-BE49-F238E27FC236}">
                <a16:creationId xmlns:a16="http://schemas.microsoft.com/office/drawing/2014/main" id="{39499120-7555-2453-6656-B6D298FC47D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0188" y="63134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latin typeface="Arial" panose="020B0604020202020204" pitchFamily="34" charset="0"/>
              </a:defRPr>
            </a:lvl1pPr>
          </a:lstStyle>
          <a:p>
            <a:fld id="{60590498-43CD-4DC2-B3DA-EF86EC84FBE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6" r:id="rId1"/>
    <p:sldLayoutId id="2147484084" r:id="rId2"/>
    <p:sldLayoutId id="2147484085" r:id="rId3"/>
    <p:sldLayoutId id="2147484086" r:id="rId4"/>
    <p:sldLayoutId id="2147484087" r:id="rId5"/>
    <p:sldLayoutId id="2147484088" r:id="rId6"/>
    <p:sldLayoutId id="2147484089" r:id="rId7"/>
    <p:sldLayoutId id="2147484090" r:id="rId8"/>
    <p:sldLayoutId id="2147484091" r:id="rId9"/>
    <p:sldLayoutId id="2147484092" r:id="rId10"/>
    <p:sldLayoutId id="2147484093" r:id="rId11"/>
    <p:sldLayoutId id="2147484094" r:id="rId12"/>
    <p:sldLayoutId id="214748409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5000"/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62" name="Rectangle 2">
            <a:extLst>
              <a:ext uri="{FF2B5EF4-FFF2-40B4-BE49-F238E27FC236}">
                <a16:creationId xmlns:a16="http://schemas.microsoft.com/office/drawing/2014/main" id="{20F30811-3ECE-3C2E-9E75-3F88396E94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2700"/>
            <a:ext cx="9144000" cy="823913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Операционные системы</a:t>
            </a:r>
          </a:p>
        </p:txBody>
      </p:sp>
      <p:sp>
        <p:nvSpPr>
          <p:cNvPr id="1628164" name="Rectangle 4">
            <a:extLst>
              <a:ext uri="{FF2B5EF4-FFF2-40B4-BE49-F238E27FC236}">
                <a16:creationId xmlns:a16="http://schemas.microsoft.com/office/drawing/2014/main" id="{10929746-9BA5-A89F-4780-2BA972F81D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49313"/>
            <a:ext cx="914400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ru-RU" sz="4000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Введение (часть 2)</a:t>
            </a:r>
          </a:p>
        </p:txBody>
      </p:sp>
      <p:sp>
        <p:nvSpPr>
          <p:cNvPr id="5124" name="Text Box 5">
            <a:extLst>
              <a:ext uri="{FF2B5EF4-FFF2-40B4-BE49-F238E27FC236}">
                <a16:creationId xmlns:a16="http://schemas.microsoft.com/office/drawing/2014/main" id="{FF6354D9-BA37-6EB5-7550-91C54CC06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916113"/>
            <a:ext cx="89646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AutoNum type="arabicPeriod" startAt="3"/>
            </a:pPr>
            <a:r>
              <a:rPr lang="ru-RU" altLang="ru-RU" b="0">
                <a:latin typeface="Times New Roman" panose="02020603050405020304" pitchFamily="18" charset="0"/>
              </a:rPr>
              <a:t>Основы компьютерной архитектуры</a:t>
            </a:r>
          </a:p>
        </p:txBody>
      </p:sp>
      <p:sp>
        <p:nvSpPr>
          <p:cNvPr id="5125" name="Text Box 6">
            <a:extLst>
              <a:ext uri="{FF2B5EF4-FFF2-40B4-BE49-F238E27FC236}">
                <a16:creationId xmlns:a16="http://schemas.microsoft.com/office/drawing/2014/main" id="{190D5B6C-A080-4A6A-08B1-40160BB9F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2427288"/>
            <a:ext cx="8250237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12788" indent="-712788">
              <a:spcBef>
                <a:spcPct val="20000"/>
              </a:spcBef>
              <a:buSzPct val="85000"/>
              <a:buBlip>
                <a:blip r:embed="rId3"/>
              </a:buBlip>
              <a:tabLst>
                <a:tab pos="7127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tabLst>
                <a:tab pos="7127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tabLst>
                <a:tab pos="7127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tabLst>
                <a:tab pos="712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712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712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712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712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7127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</a:rPr>
              <a:t>3.1.	Компьютер фон Неймана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</a:rPr>
              <a:t>3.2.	Аппарат прерываний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</a:rPr>
              <a:t>3.3.	Внешние устройства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</a:rPr>
              <a:t>3.4.	Аппаратная поддержка ОС и систем программирования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0210" name="Rectangle 2">
            <a:extLst>
              <a:ext uri="{FF2B5EF4-FFF2-40B4-BE49-F238E27FC236}">
                <a16:creationId xmlns:a16="http://schemas.microsoft.com/office/drawing/2014/main" id="{4EADB5C1-AA12-6D7B-6D7F-E39D91B5B5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63538"/>
            <a:ext cx="9144000" cy="64135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Оперативное запоминающее устройство </a:t>
            </a:r>
          </a:p>
        </p:txBody>
      </p:sp>
      <p:sp>
        <p:nvSpPr>
          <p:cNvPr id="23555" name="Text Box 38">
            <a:extLst>
              <a:ext uri="{FF2B5EF4-FFF2-40B4-BE49-F238E27FC236}">
                <a16:creationId xmlns:a16="http://schemas.microsoft.com/office/drawing/2014/main" id="{D6497937-73EB-791C-08C5-63BB3D47B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80975" y="1223963"/>
            <a:ext cx="9144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Расслоение памяти. Модель с независимыми контроллерами доступа каждого банка</a:t>
            </a:r>
            <a:endParaRPr lang="en-US" altLang="ru-RU" sz="2000">
              <a:latin typeface="Times New Roman" panose="02020603050405020304" pitchFamily="18" charset="0"/>
            </a:endParaRPr>
          </a:p>
        </p:txBody>
      </p:sp>
      <p:sp>
        <p:nvSpPr>
          <p:cNvPr id="23556" name="Text Box 38">
            <a:extLst>
              <a:ext uri="{FF2B5EF4-FFF2-40B4-BE49-F238E27FC236}">
                <a16:creationId xmlns:a16="http://schemas.microsoft.com/office/drawing/2014/main" id="{B258D305-DF7D-94BB-B123-E158C1882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265363"/>
            <a:ext cx="3865563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>
                <a:latin typeface="Times New Roman" panose="02020603050405020304" pitchFamily="18" charset="0"/>
              </a:rPr>
              <a:t>При обращении к конкретному банку: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1800" b="0">
                <a:latin typeface="Times New Roman" panose="02020603050405020304" pitchFamily="18" charset="0"/>
              </a:rPr>
              <a:t>повторное обращение к данному банку через  </a:t>
            </a:r>
            <a:r>
              <a:rPr lang="en-US" altLang="ru-RU" sz="1800" b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ru-RU" sz="1800" b="0" baseline="-30000">
                <a:latin typeface="Times New Roman" panose="02020603050405020304" pitchFamily="18" charset="0"/>
                <a:cs typeface="Times New Roman" panose="02020603050405020304" pitchFamily="18" charset="0"/>
              </a:rPr>
              <a:t>cycle</a:t>
            </a:r>
            <a:r>
              <a:rPr lang="ru-RU" altLang="ru-RU" sz="1800" b="0">
                <a:latin typeface="Times New Roman" panose="02020603050405020304" pitchFamily="18" charset="0"/>
              </a:rPr>
              <a:t> ;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1800" b="0">
                <a:latin typeface="Times New Roman" panose="02020603050405020304" pitchFamily="18" charset="0"/>
              </a:rPr>
              <a:t>обращение к любому другому банку без ожидания</a:t>
            </a:r>
            <a:r>
              <a:rPr lang="ru-RU" altLang="ru-RU" sz="1800" b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1800" b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1800" b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Все контроллеры независимы и могут единовременно обращаться к банкам памяти.</a:t>
            </a:r>
            <a:endParaRPr lang="en-US" altLang="ru-RU" sz="1800" b="0">
              <a:latin typeface="Times New Roman" panose="02020603050405020304" pitchFamily="18" charset="0"/>
            </a:endParaRPr>
          </a:p>
        </p:txBody>
      </p:sp>
      <p:sp>
        <p:nvSpPr>
          <p:cNvPr id="23557" name="Text Box 89">
            <a:extLst>
              <a:ext uri="{FF2B5EF4-FFF2-40B4-BE49-F238E27FC236}">
                <a16:creationId xmlns:a16="http://schemas.microsoft.com/office/drawing/2014/main" id="{6B3BD189-9AF8-89B8-304B-81629CF04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2438" y="4222750"/>
            <a:ext cx="1081087" cy="5032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rIns="0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400" b="0">
                <a:latin typeface="Times New Roman" panose="02020603050405020304" pitchFamily="18" charset="0"/>
              </a:rPr>
              <a:t>Контроллер  банка №0</a:t>
            </a:r>
            <a:endParaRPr lang="ru-RU" altLang="ru-RU" sz="1400">
              <a:latin typeface="Times New Roman" panose="02020603050405020304" pitchFamily="18" charset="0"/>
            </a:endParaRPr>
          </a:p>
        </p:txBody>
      </p:sp>
      <p:sp>
        <p:nvSpPr>
          <p:cNvPr id="23558" name="Text Box 75">
            <a:extLst>
              <a:ext uri="{FF2B5EF4-FFF2-40B4-BE49-F238E27FC236}">
                <a16:creationId xmlns:a16="http://schemas.microsoft.com/office/drawing/2014/main" id="{8F2D5FDC-8DC7-0A7B-B133-A19EB4F34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6413" y="4222750"/>
            <a:ext cx="571500" cy="45720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200">
                <a:latin typeface="Times New Roman" panose="02020603050405020304" pitchFamily="18" charset="0"/>
              </a:rPr>
              <a:t>. . .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23559" name="Text Box 83">
            <a:extLst>
              <a:ext uri="{FF2B5EF4-FFF2-40B4-BE49-F238E27FC236}">
                <a16:creationId xmlns:a16="http://schemas.microsoft.com/office/drawing/2014/main" id="{C78A340B-BE5F-B263-E240-BFA5DDFBB2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4025" y="2935288"/>
            <a:ext cx="4608513" cy="4794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Контроллер доступа к памяти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sp>
        <p:nvSpPr>
          <p:cNvPr id="23560" name="Line 88">
            <a:extLst>
              <a:ext uri="{FF2B5EF4-FFF2-40B4-BE49-F238E27FC236}">
                <a16:creationId xmlns:a16="http://schemas.microsoft.com/office/drawing/2014/main" id="{0EE89D22-5402-22CA-01A7-9A8782BD0674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8125" y="2682875"/>
            <a:ext cx="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61" name="Line 90">
            <a:extLst>
              <a:ext uri="{FF2B5EF4-FFF2-40B4-BE49-F238E27FC236}">
                <a16:creationId xmlns:a16="http://schemas.microsoft.com/office/drawing/2014/main" id="{4B8A6BEA-96E1-C88F-1656-900C2A384DF5}"/>
              </a:ext>
            </a:extLst>
          </p:cNvPr>
          <p:cNvSpPr>
            <a:spLocks noChangeShapeType="1"/>
          </p:cNvSpPr>
          <p:nvPr/>
        </p:nvSpPr>
        <p:spPr bwMode="auto">
          <a:xfrm>
            <a:off x="4767263" y="3414713"/>
            <a:ext cx="0" cy="8080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62" name="Line 92">
            <a:extLst>
              <a:ext uri="{FF2B5EF4-FFF2-40B4-BE49-F238E27FC236}">
                <a16:creationId xmlns:a16="http://schemas.microsoft.com/office/drawing/2014/main" id="{A67085B7-E310-1256-127B-6903BD8C45D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296275" y="3414713"/>
            <a:ext cx="0" cy="790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63" name="Text Box 117">
            <a:extLst>
              <a:ext uri="{FF2B5EF4-FFF2-40B4-BE49-F238E27FC236}">
                <a16:creationId xmlns:a16="http://schemas.microsoft.com/office/drawing/2014/main" id="{8B9D6498-7C63-2CD7-6A8F-BABF1C349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7988" y="4224338"/>
            <a:ext cx="1081087" cy="5016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rIns="0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400" b="0">
                <a:latin typeface="Times New Roman" panose="02020603050405020304" pitchFamily="18" charset="0"/>
              </a:rPr>
              <a:t>Контроллер  банка №</a:t>
            </a:r>
            <a:r>
              <a:rPr lang="en-US" altLang="ru-RU" sz="1400" b="0">
                <a:latin typeface="Times New Roman" panose="02020603050405020304" pitchFamily="18" charset="0"/>
              </a:rPr>
              <a:t>1</a:t>
            </a:r>
            <a:endParaRPr lang="ru-RU" altLang="ru-RU" sz="1400">
              <a:latin typeface="Times New Roman" panose="02020603050405020304" pitchFamily="18" charset="0"/>
            </a:endParaRPr>
          </a:p>
        </p:txBody>
      </p:sp>
      <p:sp>
        <p:nvSpPr>
          <p:cNvPr id="23564" name="Text Box 119">
            <a:extLst>
              <a:ext uri="{FF2B5EF4-FFF2-40B4-BE49-F238E27FC236}">
                <a16:creationId xmlns:a16="http://schemas.microsoft.com/office/drawing/2014/main" id="{952118F8-D0EF-6DC2-8ACB-9855518E3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2088" y="4238625"/>
            <a:ext cx="1081087" cy="5032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rIns="0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400" b="0">
                <a:latin typeface="Times New Roman" panose="02020603050405020304" pitchFamily="18" charset="0"/>
              </a:rPr>
              <a:t>Контроллер  банка №</a:t>
            </a:r>
            <a:r>
              <a:rPr lang="en-US" altLang="ru-RU" sz="1400" b="0">
                <a:latin typeface="Times New Roman" panose="02020603050405020304" pitchFamily="18" charset="0"/>
              </a:rPr>
              <a:t>K–1</a:t>
            </a:r>
            <a:endParaRPr lang="ru-RU" altLang="ru-RU" sz="1400">
              <a:latin typeface="Times New Roman" panose="02020603050405020304" pitchFamily="18" charset="0"/>
            </a:endParaRPr>
          </a:p>
        </p:txBody>
      </p:sp>
      <p:sp>
        <p:nvSpPr>
          <p:cNvPr id="23565" name="Line 125">
            <a:extLst>
              <a:ext uri="{FF2B5EF4-FFF2-40B4-BE49-F238E27FC236}">
                <a16:creationId xmlns:a16="http://schemas.microsoft.com/office/drawing/2014/main" id="{B24F8F8A-BBD0-D19B-9D0E-806502EEAA5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68850" y="4725988"/>
            <a:ext cx="0" cy="165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3566" name="Line 128">
            <a:extLst>
              <a:ext uri="{FF2B5EF4-FFF2-40B4-BE49-F238E27FC236}">
                <a16:creationId xmlns:a16="http://schemas.microsoft.com/office/drawing/2014/main" id="{6E921878-25B4-6D2B-B9EF-AC6CB5BF2CFB}"/>
              </a:ext>
            </a:extLst>
          </p:cNvPr>
          <p:cNvSpPr>
            <a:spLocks noChangeShapeType="1"/>
          </p:cNvSpPr>
          <p:nvPr/>
        </p:nvSpPr>
        <p:spPr bwMode="auto">
          <a:xfrm>
            <a:off x="8296275" y="474662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graphicFrame>
        <p:nvGraphicFramePr>
          <p:cNvPr id="29" name="Group 185">
            <a:extLst>
              <a:ext uri="{FF2B5EF4-FFF2-40B4-BE49-F238E27FC236}">
                <a16:creationId xmlns:a16="http://schemas.microsoft.com/office/drawing/2014/main" id="{60E510B3-F8B5-93FD-808B-A7A84CE7EB82}"/>
              </a:ext>
            </a:extLst>
          </p:cNvPr>
          <p:cNvGraphicFramePr>
            <a:graphicFrameLocks noGrp="1"/>
          </p:cNvGraphicFramePr>
          <p:nvPr/>
        </p:nvGraphicFramePr>
        <p:xfrm>
          <a:off x="4264025" y="4926013"/>
          <a:ext cx="4608513" cy="1527175"/>
        </p:xfrm>
        <a:graphic>
          <a:graphicData uri="http://schemas.openxmlformats.org/drawingml/2006/table">
            <a:tbl>
              <a:tblPr/>
              <a:tblGrid>
                <a:gridCol w="1234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05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05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27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Банк №0</a:t>
                      </a:r>
                    </a:p>
                  </a:txBody>
                  <a:tcPr marL="17996" marR="17996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Банк №1</a:t>
                      </a:r>
                    </a:p>
                  </a:txBody>
                  <a:tcPr marL="17996" marR="17996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dirty="0">
                          <a:latin typeface="Times New Roman" panose="02020603050405020304" pitchFamily="18" charset="0"/>
                        </a:rPr>
                        <a:t>. . .</a:t>
                      </a:r>
                    </a:p>
                  </a:txBody>
                  <a:tcPr marL="17996" marR="17996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Банк №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K–1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7996" marR="17996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7996" marR="17996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7996" marR="17996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7996" marR="17996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7996" marR="17996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7996" marR="17996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i+1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7996" marR="17996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dirty="0">
                          <a:latin typeface="Times New Roman" panose="02020603050405020304" pitchFamily="18" charset="0"/>
                        </a:rPr>
                        <a:t>. . .</a:t>
                      </a:r>
                    </a:p>
                  </a:txBody>
                  <a:tcPr marL="17996" marR="17996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i+K–1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7996" marR="17996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7996" marR="17996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7996" marR="17996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7996" marR="17996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7996" marR="17996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594" name="Line 90">
            <a:extLst>
              <a:ext uri="{FF2B5EF4-FFF2-40B4-BE49-F238E27FC236}">
                <a16:creationId xmlns:a16="http://schemas.microsoft.com/office/drawing/2014/main" id="{EA7DF10E-63B6-E521-3633-1A20439F9CC1}"/>
              </a:ext>
            </a:extLst>
          </p:cNvPr>
          <p:cNvSpPr>
            <a:spLocks noChangeShapeType="1"/>
          </p:cNvSpPr>
          <p:nvPr/>
        </p:nvSpPr>
        <p:spPr bwMode="auto">
          <a:xfrm>
            <a:off x="5992813" y="3430588"/>
            <a:ext cx="0" cy="8096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95" name="Line 125">
            <a:extLst>
              <a:ext uri="{FF2B5EF4-FFF2-40B4-BE49-F238E27FC236}">
                <a16:creationId xmlns:a16="http://schemas.microsoft.com/office/drawing/2014/main" id="{ED7ADB93-DA7B-130C-C181-B5E3695B564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992813" y="4727575"/>
            <a:ext cx="0" cy="163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3596" name="Text Box 87">
            <a:extLst>
              <a:ext uri="{FF2B5EF4-FFF2-40B4-BE49-F238E27FC236}">
                <a16:creationId xmlns:a16="http://schemas.microsoft.com/office/drawing/2014/main" id="{0B2C7D9A-F6E8-9942-FFA8-DE9D967518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0850" y="1989138"/>
            <a:ext cx="4608513" cy="7191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Последовательность адресов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i, i+1, i+2, ..., i+K</a:t>
            </a:r>
            <a:r>
              <a:rPr lang="en-US" altLang="ru-RU" sz="2000" b="0">
                <a:latin typeface="Times New Roman" panose="02020603050405020304" pitchFamily="18" charset="0"/>
              </a:rPr>
              <a:t>–</a:t>
            </a:r>
            <a:r>
              <a:rPr lang="ru-RU" altLang="ru-RU" sz="2000" b="0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0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0210" name="Rectangle 2">
            <a:extLst>
              <a:ext uri="{FF2B5EF4-FFF2-40B4-BE49-F238E27FC236}">
                <a16:creationId xmlns:a16="http://schemas.microsoft.com/office/drawing/2014/main" id="{6D052D23-1641-AF60-7D71-01CC7C47E7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63538"/>
            <a:ext cx="9144000" cy="64135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Оперативное запоминающее устройство </a:t>
            </a:r>
          </a:p>
        </p:txBody>
      </p:sp>
      <p:sp>
        <p:nvSpPr>
          <p:cNvPr id="25603" name="Text Box 38">
            <a:extLst>
              <a:ext uri="{FF2B5EF4-FFF2-40B4-BE49-F238E27FC236}">
                <a16:creationId xmlns:a16="http://schemas.microsoft.com/office/drawing/2014/main" id="{5C820DF2-02FC-C33D-EF70-364947645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54125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Расслоение памяти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25604" name="Text Box 192">
            <a:extLst>
              <a:ext uri="{FF2B5EF4-FFF2-40B4-BE49-F238E27FC236}">
                <a16:creationId xmlns:a16="http://schemas.microsoft.com/office/drawing/2014/main" id="{ACB14817-5835-4419-BE7A-02D5AC995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788" y="1793875"/>
            <a:ext cx="83994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>
                <a:latin typeface="Times New Roman" panose="02020603050405020304" pitchFamily="18" charset="0"/>
              </a:rPr>
              <a:t>Сравнение времени доступа</a:t>
            </a:r>
            <a:r>
              <a:rPr lang="en-US" altLang="ru-RU" sz="1600">
                <a:latin typeface="Times New Roman" panose="02020603050405020304" pitchFamily="18" charset="0"/>
              </a:rPr>
              <a:t> </a:t>
            </a:r>
            <a:r>
              <a:rPr lang="ru-RU" altLang="ru-RU" sz="1600">
                <a:latin typeface="Times New Roman" panose="02020603050405020304" pitchFamily="18" charset="0"/>
              </a:rPr>
              <a:t>к данным для примера памяти без расслоения и с расслоением на 4 банка. Групповое чтение 3-х ячеек памяти: </a:t>
            </a:r>
            <a:r>
              <a:rPr lang="en-US" altLang="ru-RU" sz="1600">
                <a:latin typeface="Times New Roman" panose="02020603050405020304" pitchFamily="18" charset="0"/>
              </a:rPr>
              <a:t>A, </a:t>
            </a:r>
            <a:r>
              <a:rPr lang="ru-RU" altLang="ru-RU" sz="1600">
                <a:latin typeface="Times New Roman" panose="02020603050405020304" pitchFamily="18" charset="0"/>
              </a:rPr>
              <a:t>А+1, </a:t>
            </a:r>
            <a:r>
              <a:rPr lang="en-US" altLang="ru-RU" sz="1600">
                <a:latin typeface="Times New Roman" panose="02020603050405020304" pitchFamily="18" charset="0"/>
              </a:rPr>
              <a:t>A+2</a:t>
            </a:r>
            <a:endParaRPr lang="ru-RU" altLang="ru-RU" sz="1600">
              <a:latin typeface="Times New Roman" panose="02020603050405020304" pitchFamily="18" charset="0"/>
            </a:endParaRPr>
          </a:p>
        </p:txBody>
      </p:sp>
      <p:sp>
        <p:nvSpPr>
          <p:cNvPr id="25605" name="Text Box 193">
            <a:extLst>
              <a:ext uri="{FF2B5EF4-FFF2-40B4-BE49-F238E27FC236}">
                <a16:creationId xmlns:a16="http://schemas.microsoft.com/office/drawing/2014/main" id="{2DD8CAA1-F97F-047B-FA94-3B0311CF55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788" y="5603875"/>
            <a:ext cx="83994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Вопрос для самостоятельного изучения: </a:t>
            </a:r>
            <a:r>
              <a:rPr lang="ru-RU" altLang="ru-RU" sz="2000" b="0">
                <a:latin typeface="Times New Roman" panose="02020603050405020304" pitchFamily="18" charset="0"/>
              </a:rPr>
              <a:t>каковы будут оценки времени обработки запросов на чтение 4 (</a:t>
            </a:r>
            <a:r>
              <a:rPr lang="en-US" altLang="ru-RU" sz="2000">
                <a:latin typeface="Times New Roman" panose="02020603050405020304" pitchFamily="18" charset="0"/>
              </a:rPr>
              <a:t>A, </a:t>
            </a:r>
            <a:r>
              <a:rPr lang="ru-RU" altLang="ru-RU" sz="2000">
                <a:latin typeface="Times New Roman" panose="02020603050405020304" pitchFamily="18" charset="0"/>
              </a:rPr>
              <a:t>А+1, </a:t>
            </a:r>
            <a:r>
              <a:rPr lang="en-US" altLang="ru-RU" sz="2000">
                <a:latin typeface="Times New Roman" panose="02020603050405020304" pitchFamily="18" charset="0"/>
              </a:rPr>
              <a:t>A+2</a:t>
            </a:r>
            <a:r>
              <a:rPr lang="ru-RU" altLang="ru-RU" sz="2000">
                <a:latin typeface="Times New Roman" panose="02020603050405020304" pitchFamily="18" charset="0"/>
              </a:rPr>
              <a:t>, А+3</a:t>
            </a:r>
            <a:r>
              <a:rPr lang="ru-RU" altLang="ru-RU" sz="2000" b="0">
                <a:latin typeface="Times New Roman" panose="02020603050405020304" pitchFamily="18" charset="0"/>
              </a:rPr>
              <a:t>), 5 (</a:t>
            </a:r>
            <a:r>
              <a:rPr lang="en-US" altLang="ru-RU" sz="2000">
                <a:latin typeface="Times New Roman" panose="02020603050405020304" pitchFamily="18" charset="0"/>
              </a:rPr>
              <a:t>A, </a:t>
            </a:r>
            <a:r>
              <a:rPr lang="ru-RU" altLang="ru-RU" sz="2000">
                <a:latin typeface="Times New Roman" panose="02020603050405020304" pitchFamily="18" charset="0"/>
              </a:rPr>
              <a:t>А+1, </a:t>
            </a:r>
            <a:r>
              <a:rPr lang="en-US" altLang="ru-RU" sz="2000">
                <a:latin typeface="Times New Roman" panose="02020603050405020304" pitchFamily="18" charset="0"/>
              </a:rPr>
              <a:t>A+2</a:t>
            </a:r>
            <a:r>
              <a:rPr lang="ru-RU" altLang="ru-RU" sz="2000">
                <a:latin typeface="Times New Roman" panose="02020603050405020304" pitchFamily="18" charset="0"/>
              </a:rPr>
              <a:t>, А+3, А+4</a:t>
            </a:r>
            <a:r>
              <a:rPr lang="ru-RU" altLang="ru-RU" sz="2000" b="0">
                <a:latin typeface="Times New Roman" panose="02020603050405020304" pitchFamily="18" charset="0"/>
              </a:rPr>
              <a:t>) последовательных ячеек памяти?</a:t>
            </a:r>
          </a:p>
        </p:txBody>
      </p:sp>
      <p:graphicFrame>
        <p:nvGraphicFramePr>
          <p:cNvPr id="2" name="Group 191">
            <a:extLst>
              <a:ext uri="{FF2B5EF4-FFF2-40B4-BE49-F238E27FC236}">
                <a16:creationId xmlns:a16="http://schemas.microsoft.com/office/drawing/2014/main" id="{2A2C6DC8-3283-7865-2406-3BC5129CAE22}"/>
              </a:ext>
            </a:extLst>
          </p:cNvPr>
          <p:cNvGraphicFramePr>
            <a:graphicFrameLocks noGrp="1"/>
          </p:cNvGraphicFramePr>
          <p:nvPr/>
        </p:nvGraphicFramePr>
        <p:xfrm>
          <a:off x="204788" y="2533650"/>
          <a:ext cx="8399462" cy="3013075"/>
        </p:xfrm>
        <a:graphic>
          <a:graphicData uri="http://schemas.openxmlformats.org/drawingml/2006/table">
            <a:tbl>
              <a:tblPr/>
              <a:tblGrid>
                <a:gridCol w="2511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0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8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198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ОЗУ без расслоения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746" marB="4674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ОЗУ с расслоением на 4 банка </a:t>
                      </a:r>
                      <a:r>
                        <a:rPr lang="ru-RU" altLang="ru-RU" sz="1800" dirty="0">
                          <a:latin typeface="Times New Roman" panose="02020603050405020304" pitchFamily="18" charset="0"/>
                        </a:rPr>
                        <a:t>с общим контроллером доступа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746" marB="4674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ОЗУ с расслоением на 4 банка с </a:t>
                      </a:r>
                      <a:r>
                        <a:rPr lang="ru-RU" altLang="ru-RU" sz="1800" dirty="0">
                          <a:latin typeface="Times New Roman" panose="02020603050405020304" pitchFamily="18" charset="0"/>
                        </a:rPr>
                        <a:t>независимыми контроллерами доступа каждого банка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746" marB="4674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32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~ 2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*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en-US" sz="2000" b="1" i="0" u="none" strike="noStrike" cap="none" normalizeH="0" baseline="-30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cycle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+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2000" b="1" i="0" u="none" strike="noStrike" cap="none" normalizeH="0" baseline="-30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access</a:t>
                      </a:r>
                      <a:endParaRPr kumimoji="0" lang="en-US" sz="2000" b="1" i="0" u="none" strike="noStrike" cap="none" normalizeH="0" baseline="-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666" marB="4566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  <a:defRPr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~ 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3*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2000" b="1" i="0" u="none" strike="noStrike" cap="none" normalizeH="0" baseline="-30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access</a:t>
                      </a:r>
                      <a:endParaRPr kumimoji="0" lang="en-US" sz="2000" b="1" i="0" u="none" strike="noStrike" cap="none" normalizeH="0" baseline="-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666" marB="456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  <a:defRPr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~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2000" b="1" i="0" u="none" strike="noStrike" cap="none" normalizeH="0" baseline="-30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access</a:t>
                      </a:r>
                      <a:endParaRPr kumimoji="0" lang="en-US" sz="2000" b="1" i="0" u="none" strike="noStrike" cap="none" normalizeH="0" baseline="-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-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66" marB="456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626" name="Rectangle 2">
            <a:extLst>
              <a:ext uri="{FF2B5EF4-FFF2-40B4-BE49-F238E27FC236}">
                <a16:creationId xmlns:a16="http://schemas.microsoft.com/office/drawing/2014/main" id="{49F9407F-0519-9132-F39C-4B33A4F2E1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68263"/>
            <a:ext cx="9144000" cy="64135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Центральный процессор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endParaRPr lang="ru-RU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7651" name="Text Box 3">
            <a:extLst>
              <a:ext uri="{FF2B5EF4-FFF2-40B4-BE49-F238E27FC236}">
                <a16:creationId xmlns:a16="http://schemas.microsoft.com/office/drawing/2014/main" id="{E3180344-283F-176D-C7F3-346380480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908050"/>
            <a:ext cx="8964613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Устройство управления</a:t>
            </a:r>
            <a:r>
              <a:rPr lang="ru-RU" altLang="ru-RU" sz="2000" i="1">
                <a:latin typeface="Times New Roman" panose="02020603050405020304" pitchFamily="18" charset="0"/>
              </a:rPr>
              <a:t> </a:t>
            </a:r>
            <a:r>
              <a:rPr lang="ru-RU" altLang="ru-RU" sz="2000" b="0">
                <a:latin typeface="Times New Roman" panose="02020603050405020304" pitchFamily="18" charset="0"/>
              </a:rPr>
              <a:t> (control unit) — координация выполнения команд. </a:t>
            </a:r>
          </a:p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Арифметико-логическое устройство</a:t>
            </a:r>
            <a:r>
              <a:rPr lang="ru-RU" altLang="ru-RU" sz="2000" b="0">
                <a:latin typeface="Times New Roman" panose="02020603050405020304" pitchFamily="18" charset="0"/>
              </a:rPr>
              <a:t> (arithmetic/logic unit) —выполнение команд, арифметической или логической обработки операндов.</a:t>
            </a:r>
            <a:r>
              <a:rPr lang="en-US" altLang="ru-RU" sz="2000" b="0">
                <a:latin typeface="Times New Roman" panose="02020603050405020304" pitchFamily="18" charset="0"/>
              </a:rPr>
              <a:t> </a:t>
            </a:r>
            <a:endParaRPr lang="ru-RU" altLang="ru-RU" sz="2000" b="0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Регистровая память </a:t>
            </a:r>
            <a:r>
              <a:rPr lang="ru-RU" altLang="ru-RU" sz="2000" b="0">
                <a:latin typeface="Times New Roman" panose="02020603050405020304" pitchFamily="18" charset="0"/>
              </a:rPr>
              <a:t>(</a:t>
            </a:r>
            <a:r>
              <a:rPr lang="en-US" altLang="ru-RU" sz="2000" b="0">
                <a:latin typeface="Times New Roman" panose="02020603050405020304" pitchFamily="18" charset="0"/>
              </a:rPr>
              <a:t>register memory</a:t>
            </a:r>
            <a:r>
              <a:rPr lang="ru-RU" altLang="ru-RU" sz="2000" b="0">
                <a:latin typeface="Times New Roman" panose="02020603050405020304" pitchFamily="18" charset="0"/>
              </a:rPr>
              <a:t>)</a:t>
            </a:r>
            <a:r>
              <a:rPr lang="ru-RU" altLang="ru-RU" sz="2000">
                <a:latin typeface="Times New Roman" panose="02020603050405020304" pitchFamily="18" charset="0"/>
              </a:rPr>
              <a:t> </a:t>
            </a:r>
            <a:r>
              <a:rPr lang="ru-RU" altLang="ru-RU" sz="2000" b="0">
                <a:latin typeface="Times New Roman" panose="02020603050405020304" pitchFamily="18" charset="0"/>
              </a:rPr>
              <a:t>—</a:t>
            </a:r>
            <a:r>
              <a:rPr lang="en-US" altLang="ru-RU" sz="2000" b="0">
                <a:latin typeface="Times New Roman" panose="02020603050405020304" pitchFamily="18" charset="0"/>
              </a:rPr>
              <a:t> </a:t>
            </a:r>
            <a:r>
              <a:rPr lang="ru-RU" altLang="ru-RU" sz="2000" b="0">
                <a:latin typeface="Times New Roman" panose="02020603050405020304" pitchFamily="18" charset="0"/>
              </a:rPr>
              <a:t>совокупность устройств памяти процессора - регистров. </a:t>
            </a:r>
          </a:p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Кэш-память </a:t>
            </a:r>
            <a:r>
              <a:rPr lang="ru-RU" altLang="ru-RU" sz="2000" b="0">
                <a:latin typeface="Times New Roman" panose="02020603050405020304" pitchFamily="18" charset="0"/>
              </a:rPr>
              <a:t>(</a:t>
            </a:r>
            <a:r>
              <a:rPr lang="en-US" altLang="ru-RU" sz="2000" b="0">
                <a:latin typeface="Times New Roman" panose="02020603050405020304" pitchFamily="18" charset="0"/>
              </a:rPr>
              <a:t>cache memory</a:t>
            </a:r>
            <a:r>
              <a:rPr lang="ru-RU" altLang="ru-RU" sz="2000" b="0">
                <a:latin typeface="Times New Roman" panose="02020603050405020304" pitchFamily="18" charset="0"/>
              </a:rPr>
              <a:t>)</a:t>
            </a:r>
            <a:r>
              <a:rPr lang="en-US" altLang="ru-RU" sz="2000" b="0">
                <a:latin typeface="Times New Roman" panose="02020603050405020304" pitchFamily="18" charset="0"/>
              </a:rPr>
              <a:t> —</a:t>
            </a:r>
            <a:r>
              <a:rPr lang="ru-RU" altLang="ru-RU" sz="2000" b="0">
                <a:latin typeface="Times New Roman" panose="02020603050405020304" pitchFamily="18" charset="0"/>
              </a:rPr>
              <a:t> буферизация работы процессора с оперативной памятью.</a:t>
            </a:r>
            <a:r>
              <a:rPr lang="ru-RU" altLang="ru-RU" sz="2000">
                <a:latin typeface="Times New Roman" panose="02020603050405020304" pitchFamily="18" charset="0"/>
              </a:rPr>
              <a:t> </a:t>
            </a:r>
            <a:endParaRPr lang="en-US" altLang="ru-RU" sz="2000">
              <a:latin typeface="Times New Roman" panose="02020603050405020304" pitchFamily="18" charset="0"/>
            </a:endParaRPr>
          </a:p>
        </p:txBody>
      </p:sp>
      <p:grpSp>
        <p:nvGrpSpPr>
          <p:cNvPr id="27652" name="Group 16">
            <a:extLst>
              <a:ext uri="{FF2B5EF4-FFF2-40B4-BE49-F238E27FC236}">
                <a16:creationId xmlns:a16="http://schemas.microsoft.com/office/drawing/2014/main" id="{69314EDB-C048-D627-C577-EDC852F0E3EE}"/>
              </a:ext>
            </a:extLst>
          </p:cNvPr>
          <p:cNvGrpSpPr>
            <a:grpSpLocks/>
          </p:cNvGrpSpPr>
          <p:nvPr/>
        </p:nvGrpSpPr>
        <p:grpSpPr bwMode="auto">
          <a:xfrm>
            <a:off x="71438" y="3860800"/>
            <a:ext cx="8964612" cy="2449513"/>
            <a:chOff x="45" y="2432"/>
            <a:chExt cx="5647" cy="1543"/>
          </a:xfrm>
        </p:grpSpPr>
        <p:sp>
          <p:nvSpPr>
            <p:cNvPr id="27653" name="Rectangle 7">
              <a:extLst>
                <a:ext uri="{FF2B5EF4-FFF2-40B4-BE49-F238E27FC236}">
                  <a16:creationId xmlns:a16="http://schemas.microsoft.com/office/drawing/2014/main" id="{81E2B2B9-58F4-477D-4C24-A9C9AA7C87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" y="2432"/>
              <a:ext cx="2142" cy="3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800" b="0">
                  <a:latin typeface="Times New Roman" panose="02020603050405020304" pitchFamily="18" charset="0"/>
                </a:rPr>
                <a:t>Кэш L1</a:t>
              </a:r>
              <a:endParaRPr lang="ru-RU" altLang="ru-RU" sz="2800">
                <a:latin typeface="Times New Roman" panose="02020603050405020304" pitchFamily="18" charset="0"/>
              </a:endParaRPr>
            </a:p>
          </p:txBody>
        </p:sp>
        <p:sp>
          <p:nvSpPr>
            <p:cNvPr id="27654" name="Text Box 8">
              <a:extLst>
                <a:ext uri="{FF2B5EF4-FFF2-40B4-BE49-F238E27FC236}">
                  <a16:creationId xmlns:a16="http://schemas.microsoft.com/office/drawing/2014/main" id="{31977E25-FEB8-B71D-B8F9-0441CA640A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1" y="2432"/>
              <a:ext cx="1168" cy="3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800" b="0">
                  <a:latin typeface="Times New Roman" panose="02020603050405020304" pitchFamily="18" charset="0"/>
                </a:rPr>
                <a:t>УУ</a:t>
              </a:r>
              <a:endParaRPr lang="ru-RU" altLang="ru-RU" sz="2800">
                <a:latin typeface="Times New Roman" panose="02020603050405020304" pitchFamily="18" charset="0"/>
              </a:endParaRPr>
            </a:p>
          </p:txBody>
        </p:sp>
        <p:sp>
          <p:nvSpPr>
            <p:cNvPr id="27655" name="Text Box 9">
              <a:extLst>
                <a:ext uri="{FF2B5EF4-FFF2-40B4-BE49-F238E27FC236}">
                  <a16:creationId xmlns:a16="http://schemas.microsoft.com/office/drawing/2014/main" id="{4660A951-8C62-306C-8141-CE1773CF37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4" y="2432"/>
              <a:ext cx="1168" cy="3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800" b="0">
                  <a:latin typeface="Times New Roman" panose="02020603050405020304" pitchFamily="18" charset="0"/>
                </a:rPr>
                <a:t>АЛУ</a:t>
              </a:r>
              <a:endParaRPr lang="ru-RU" altLang="ru-RU" sz="2800">
                <a:latin typeface="Times New Roman" panose="02020603050405020304" pitchFamily="18" charset="0"/>
              </a:endParaRPr>
            </a:p>
          </p:txBody>
        </p:sp>
        <p:sp>
          <p:nvSpPr>
            <p:cNvPr id="27656" name="Text Box 10">
              <a:extLst>
                <a:ext uri="{FF2B5EF4-FFF2-40B4-BE49-F238E27FC236}">
                  <a16:creationId xmlns:a16="http://schemas.microsoft.com/office/drawing/2014/main" id="{3DD50ED1-F5A9-DAA0-62F3-CC37B0BF84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0" y="3385"/>
              <a:ext cx="1752" cy="5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800" b="0">
                  <a:latin typeface="Times New Roman" panose="02020603050405020304" pitchFamily="18" charset="0"/>
                </a:rPr>
                <a:t>Регистровая память</a:t>
              </a:r>
              <a:endParaRPr lang="ru-RU" altLang="ru-RU" sz="2800">
                <a:latin typeface="Times New Roman" panose="02020603050405020304" pitchFamily="18" charset="0"/>
              </a:endParaRPr>
            </a:p>
          </p:txBody>
        </p:sp>
        <p:sp>
          <p:nvSpPr>
            <p:cNvPr id="27657" name="Line 11">
              <a:extLst>
                <a:ext uri="{FF2B5EF4-FFF2-40B4-BE49-F238E27FC236}">
                  <a16:creationId xmlns:a16="http://schemas.microsoft.com/office/drawing/2014/main" id="{05B93329-08F6-CABB-1232-974C034280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7" y="2614"/>
              <a:ext cx="584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triangle" w="lg" len="lg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58" name="Line 12">
              <a:extLst>
                <a:ext uri="{FF2B5EF4-FFF2-40B4-BE49-F238E27FC236}">
                  <a16:creationId xmlns:a16="http://schemas.microsoft.com/office/drawing/2014/main" id="{32FFBF8C-0545-DD79-F45E-9F51774CDA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39" y="2614"/>
              <a:ext cx="585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none" w="lg" len="lg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59" name="Line 13">
              <a:extLst>
                <a:ext uri="{FF2B5EF4-FFF2-40B4-BE49-F238E27FC236}">
                  <a16:creationId xmlns:a16="http://schemas.microsoft.com/office/drawing/2014/main" id="{22CA8586-0D3E-8C92-D80A-2477E73FC5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0" y="2795"/>
              <a:ext cx="0" cy="58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triangle" w="lg" len="lg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660" name="Line 14">
              <a:extLst>
                <a:ext uri="{FF2B5EF4-FFF2-40B4-BE49-F238E27FC236}">
                  <a16:creationId xmlns:a16="http://schemas.microsoft.com/office/drawing/2014/main" id="{22C1D86D-0E91-1246-397F-87F2C04957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8" y="2795"/>
              <a:ext cx="0" cy="58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triangle" w="lg" len="lg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674" name="Rectangle 2">
            <a:extLst>
              <a:ext uri="{FF2B5EF4-FFF2-40B4-BE49-F238E27FC236}">
                <a16:creationId xmlns:a16="http://schemas.microsoft.com/office/drawing/2014/main" id="{AF7B1C1A-0E35-E5F9-FE41-5061FD0C36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69850"/>
            <a:ext cx="9144000" cy="64135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Центральный процессор</a:t>
            </a:r>
            <a:endParaRPr lang="ru-RU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29699" name="Group 25">
            <a:extLst>
              <a:ext uri="{FF2B5EF4-FFF2-40B4-BE49-F238E27FC236}">
                <a16:creationId xmlns:a16="http://schemas.microsoft.com/office/drawing/2014/main" id="{B369BBA6-63B0-3AE6-7071-F03B91FE78A6}"/>
              </a:ext>
            </a:extLst>
          </p:cNvPr>
          <p:cNvGrpSpPr>
            <a:grpSpLocks/>
          </p:cNvGrpSpPr>
          <p:nvPr/>
        </p:nvGrpSpPr>
        <p:grpSpPr bwMode="auto">
          <a:xfrm>
            <a:off x="2627313" y="1535113"/>
            <a:ext cx="3743325" cy="1106487"/>
            <a:chOff x="1632" y="960"/>
            <a:chExt cx="2358" cy="697"/>
          </a:xfrm>
        </p:grpSpPr>
        <p:sp>
          <p:nvSpPr>
            <p:cNvPr id="29705" name="Rectangle 17">
              <a:extLst>
                <a:ext uri="{FF2B5EF4-FFF2-40B4-BE49-F238E27FC236}">
                  <a16:creationId xmlns:a16="http://schemas.microsoft.com/office/drawing/2014/main" id="{93F3D281-A7BC-ADEE-534A-848BD8494D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960"/>
              <a:ext cx="2358" cy="697"/>
            </a:xfrm>
            <a:prstGeom prst="rect">
              <a:avLst/>
            </a:prstGeom>
            <a:solidFill>
              <a:srgbClr val="FFFFFF"/>
            </a:solidFill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29706" name="Rectangle 18">
              <a:extLst>
                <a:ext uri="{FF2B5EF4-FFF2-40B4-BE49-F238E27FC236}">
                  <a16:creationId xmlns:a16="http://schemas.microsoft.com/office/drawing/2014/main" id="{8ACB023E-E153-FB1A-4F0B-732CF4067E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1" y="1026"/>
              <a:ext cx="2222" cy="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800" b="0">
                  <a:solidFill>
                    <a:srgbClr val="000000"/>
                  </a:solidFill>
                  <a:latin typeface="Times New Roman" panose="02020603050405020304" pitchFamily="18" charset="0"/>
                </a:rPr>
                <a:t>Регистровая память</a:t>
              </a:r>
            </a:p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800" b="0">
                  <a:solidFill>
                    <a:srgbClr val="000000"/>
                  </a:solidFill>
                  <a:latin typeface="Times New Roman" panose="02020603050405020304" pitchFamily="18" charset="0"/>
                </a:rPr>
                <a:t> (регистровый файл)</a:t>
              </a:r>
              <a:endParaRPr lang="ru-RU" altLang="ru-RU" sz="2800" b="0">
                <a:latin typeface="Times New Roman" panose="02020603050405020304" pitchFamily="18" charset="0"/>
              </a:endParaRPr>
            </a:p>
          </p:txBody>
        </p:sp>
      </p:grpSp>
      <p:sp>
        <p:nvSpPr>
          <p:cNvPr id="29700" name="Text Box 19">
            <a:extLst>
              <a:ext uri="{FF2B5EF4-FFF2-40B4-BE49-F238E27FC236}">
                <a16:creationId xmlns:a16="http://schemas.microsoft.com/office/drawing/2014/main" id="{B6118E07-93C9-2511-A719-015BC539B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078163"/>
            <a:ext cx="3529012" cy="9556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</a:rPr>
              <a:t>Регистры общего назначения (РОН)</a:t>
            </a:r>
            <a:endParaRPr lang="en-US" altLang="ru-RU" sz="2800" b="0">
              <a:latin typeface="Times New Roman" panose="02020603050405020304" pitchFamily="18" charset="0"/>
            </a:endParaRPr>
          </a:p>
        </p:txBody>
      </p:sp>
      <p:sp>
        <p:nvSpPr>
          <p:cNvPr id="29701" name="Line 21">
            <a:extLst>
              <a:ext uri="{FF2B5EF4-FFF2-40B4-BE49-F238E27FC236}">
                <a16:creationId xmlns:a16="http://schemas.microsoft.com/office/drawing/2014/main" id="{F30D6BCA-3B34-2887-0C13-4CDEA6A432A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908175" y="2647950"/>
            <a:ext cx="2519363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9702" name="Text Box 23">
            <a:extLst>
              <a:ext uri="{FF2B5EF4-FFF2-40B4-BE49-F238E27FC236}">
                <a16:creationId xmlns:a16="http://schemas.microsoft.com/office/drawing/2014/main" id="{3EC9B90E-C6FD-B74E-F204-03BFBD0ED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3068638"/>
            <a:ext cx="4968875" cy="35179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269875" indent="-269875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</a:rPr>
              <a:t>Специальные регистры</a:t>
            </a:r>
            <a:r>
              <a:rPr lang="en-US" altLang="ru-RU" sz="2800" b="0">
                <a:latin typeface="Times New Roman" panose="02020603050405020304" pitchFamily="18" charset="0"/>
              </a:rPr>
              <a:t>: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счетчик команд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program counter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указатель стека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stack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pointer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слово состояние процессора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processor status word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</a:rPr>
              <a:t>.........................</a:t>
            </a:r>
            <a:endParaRPr lang="en-US" altLang="ru-RU" sz="2800" b="0">
              <a:latin typeface="Times New Roman" panose="02020603050405020304" pitchFamily="18" charset="0"/>
            </a:endParaRPr>
          </a:p>
        </p:txBody>
      </p:sp>
      <p:sp>
        <p:nvSpPr>
          <p:cNvPr id="29703" name="Text Box 24">
            <a:extLst>
              <a:ext uri="{FF2B5EF4-FFF2-40B4-BE49-F238E27FC236}">
                <a16:creationId xmlns:a16="http://schemas.microsoft.com/office/drawing/2014/main" id="{37C8F47E-BA70-A20C-6E00-6BE569B439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08025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Регистровая память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29704" name="Line 22">
            <a:extLst>
              <a:ext uri="{FF2B5EF4-FFF2-40B4-BE49-F238E27FC236}">
                <a16:creationId xmlns:a16="http://schemas.microsoft.com/office/drawing/2014/main" id="{78104854-3C67-A65E-B5DE-EBCCA4794CEE}"/>
              </a:ext>
            </a:extLst>
          </p:cNvPr>
          <p:cNvSpPr>
            <a:spLocks noChangeShapeType="1"/>
          </p:cNvSpPr>
          <p:nvPr/>
        </p:nvSpPr>
        <p:spPr bwMode="auto">
          <a:xfrm>
            <a:off x="4500563" y="2647950"/>
            <a:ext cx="2016125" cy="420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0770" name="Rectangle 1026">
            <a:extLst>
              <a:ext uri="{FF2B5EF4-FFF2-40B4-BE49-F238E27FC236}">
                <a16:creationId xmlns:a16="http://schemas.microsoft.com/office/drawing/2014/main" id="{EF3B035D-C591-2326-DEB3-D47837CE1C1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2700"/>
            <a:ext cx="9144000" cy="7651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Центральный процессор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endParaRPr lang="ru-RU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Rectangle 1027">
            <a:extLst>
              <a:ext uri="{FF2B5EF4-FFF2-40B4-BE49-F238E27FC236}">
                <a16:creationId xmlns:a16="http://schemas.microsoft.com/office/drawing/2014/main" id="{E9CAF9B2-F5AD-EAA7-E3E4-65D564012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215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Рабочий цикл процессора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31748" name="Text Box 1031">
            <a:extLst>
              <a:ext uri="{FF2B5EF4-FFF2-40B4-BE49-F238E27FC236}">
                <a16:creationId xmlns:a16="http://schemas.microsoft.com/office/drawing/2014/main" id="{8592CA27-985E-3911-BA1A-C062DEEE8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4588" y="4194175"/>
            <a:ext cx="1077912" cy="896938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</a:rPr>
              <a:t>.…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31749" name="Text Box 1032">
            <a:extLst>
              <a:ext uri="{FF2B5EF4-FFF2-40B4-BE49-F238E27FC236}">
                <a16:creationId xmlns:a16="http://schemas.microsoft.com/office/drawing/2014/main" id="{68155BB7-7314-3557-C9E0-600C42F83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5051425"/>
            <a:ext cx="717550" cy="53975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да</a:t>
            </a:r>
            <a:endParaRPr lang="ru-RU" altLang="ru-RU" sz="1800">
              <a:latin typeface="Times New Roman" panose="02020603050405020304" pitchFamily="18" charset="0"/>
            </a:endParaRPr>
          </a:p>
        </p:txBody>
      </p:sp>
      <p:sp>
        <p:nvSpPr>
          <p:cNvPr id="31750" name="Text Box 1033">
            <a:extLst>
              <a:ext uri="{FF2B5EF4-FFF2-40B4-BE49-F238E27FC236}">
                <a16:creationId xmlns:a16="http://schemas.microsoft.com/office/drawing/2014/main" id="{72D67DAE-9A5D-5A75-46B7-2E200E1123E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5159376" y="3778250"/>
            <a:ext cx="1860550" cy="587375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Условие не выполняется</a:t>
            </a:r>
            <a:endParaRPr lang="ru-RU" altLang="ru-RU" sz="1800">
              <a:latin typeface="Times New Roman" panose="02020603050405020304" pitchFamily="18" charset="0"/>
            </a:endParaRPr>
          </a:p>
        </p:txBody>
      </p:sp>
      <p:sp>
        <p:nvSpPr>
          <p:cNvPr id="31751" name="Text Box 1034">
            <a:extLst>
              <a:ext uri="{FF2B5EF4-FFF2-40B4-BE49-F238E27FC236}">
                <a16:creationId xmlns:a16="http://schemas.microsoft.com/office/drawing/2014/main" id="{78B3AE1C-D364-4643-A38A-6AA8E8C2D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3725" y="4365625"/>
            <a:ext cx="1630363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25" tIns="47625" rIns="85725" bIns="47625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Передача управления</a:t>
            </a:r>
            <a:endParaRPr lang="ru-RU" altLang="ru-RU" sz="1800">
              <a:latin typeface="Times New Roman" panose="02020603050405020304" pitchFamily="18" charset="0"/>
            </a:endParaRPr>
          </a:p>
        </p:txBody>
      </p:sp>
      <p:sp>
        <p:nvSpPr>
          <p:cNvPr id="31752" name="Text Box 1035">
            <a:extLst>
              <a:ext uri="{FF2B5EF4-FFF2-40B4-BE49-F238E27FC236}">
                <a16:creationId xmlns:a16="http://schemas.microsoft.com/office/drawing/2014/main" id="{481483EA-B985-94D4-F2F4-8EB1D6621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8950" y="4081463"/>
            <a:ext cx="2154238" cy="1076325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Логическая или арифметическая операция</a:t>
            </a:r>
            <a:endParaRPr lang="ru-RU" altLang="ru-RU" sz="1800">
              <a:latin typeface="Times New Roman" panose="02020603050405020304" pitchFamily="18" charset="0"/>
            </a:endParaRPr>
          </a:p>
        </p:txBody>
      </p:sp>
      <p:sp>
        <p:nvSpPr>
          <p:cNvPr id="31753" name="Text Box 1036">
            <a:extLst>
              <a:ext uri="{FF2B5EF4-FFF2-40B4-BE49-F238E27FC236}">
                <a16:creationId xmlns:a16="http://schemas.microsoft.com/office/drawing/2014/main" id="{E8B46791-BBF1-3EF2-EB66-CEF6252AC6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8513" y="1557338"/>
            <a:ext cx="4489450" cy="15097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Выборка команды по значению </a:t>
            </a:r>
            <a:r>
              <a:rPr lang="ru-RU" altLang="ru-RU" sz="2400">
                <a:latin typeface="Times New Roman" panose="02020603050405020304" pitchFamily="18" charset="0"/>
              </a:rPr>
              <a:t>СчК</a:t>
            </a:r>
            <a:r>
              <a:rPr lang="ru-RU" altLang="ru-RU" sz="2400" b="0">
                <a:latin typeface="Times New Roman" panose="02020603050405020304" pitchFamily="18" charset="0"/>
              </a:rPr>
              <a:t>, формирование адреса следующей команды: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СчК = СчК+1</a:t>
            </a:r>
          </a:p>
        </p:txBody>
      </p:sp>
      <p:sp>
        <p:nvSpPr>
          <p:cNvPr id="31754" name="Text Box 1037">
            <a:extLst>
              <a:ext uri="{FF2B5EF4-FFF2-40B4-BE49-F238E27FC236}">
                <a16:creationId xmlns:a16="http://schemas.microsoft.com/office/drawing/2014/main" id="{8FE59A4F-FE55-E296-6B57-9F084204B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1738" y="3400425"/>
            <a:ext cx="3324225" cy="5397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Анализ кода</a:t>
            </a:r>
            <a:r>
              <a:rPr lang="en-US" altLang="ru-RU" sz="2400" b="0">
                <a:latin typeface="Times New Roman" panose="02020603050405020304" pitchFamily="18" charset="0"/>
              </a:rPr>
              <a:t> </a:t>
            </a:r>
            <a:r>
              <a:rPr lang="ru-RU" altLang="ru-RU" sz="2400" b="0">
                <a:latin typeface="Times New Roman" panose="02020603050405020304" pitchFamily="18" charset="0"/>
              </a:rPr>
              <a:t>операции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31755" name="Text Box 1038">
            <a:extLst>
              <a:ext uri="{FF2B5EF4-FFF2-40B4-BE49-F238E27FC236}">
                <a16:creationId xmlns:a16="http://schemas.microsoft.com/office/drawing/2014/main" id="{E19B08E1-881C-13A7-245E-4C5DE1E4A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3" y="5016500"/>
            <a:ext cx="3413125" cy="12223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Вычисление адресов операндов и их значений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31756" name="Line 1039">
            <a:extLst>
              <a:ext uri="{FF2B5EF4-FFF2-40B4-BE49-F238E27FC236}">
                <a16:creationId xmlns:a16="http://schemas.microsoft.com/office/drawing/2014/main" id="{51D1FAF8-5189-1FFB-DD23-D5A81E6E315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84588" y="3940175"/>
            <a:ext cx="0" cy="10763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57" name="Text Box 1040">
            <a:extLst>
              <a:ext uri="{FF2B5EF4-FFF2-40B4-BE49-F238E27FC236}">
                <a16:creationId xmlns:a16="http://schemas.microsoft.com/office/drawing/2014/main" id="{9FCA9F9B-5EC9-630F-B23B-91ED2CD85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3430588"/>
            <a:ext cx="1871663" cy="12271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АЛУ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Выполнение команды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31758" name="Line 1041">
            <a:extLst>
              <a:ext uri="{FF2B5EF4-FFF2-40B4-BE49-F238E27FC236}">
                <a16:creationId xmlns:a16="http://schemas.microsoft.com/office/drawing/2014/main" id="{22D46F6B-A6A0-358C-A994-E1E821B0FFF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349375" y="4657725"/>
            <a:ext cx="0" cy="3587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59" name="Line 1042">
            <a:extLst>
              <a:ext uri="{FF2B5EF4-FFF2-40B4-BE49-F238E27FC236}">
                <a16:creationId xmlns:a16="http://schemas.microsoft.com/office/drawing/2014/main" id="{82973BA7-F818-5A87-E704-8ABCA6723D9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25575" y="2503488"/>
            <a:ext cx="0" cy="927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60" name="Line 1043">
            <a:extLst>
              <a:ext uri="{FF2B5EF4-FFF2-40B4-BE49-F238E27FC236}">
                <a16:creationId xmlns:a16="http://schemas.microsoft.com/office/drawing/2014/main" id="{8DDD073F-1EDE-44ED-A479-44CB3C7B9CCA}"/>
              </a:ext>
            </a:extLst>
          </p:cNvPr>
          <p:cNvSpPr>
            <a:spLocks noChangeShapeType="1"/>
          </p:cNvSpPr>
          <p:nvPr/>
        </p:nvSpPr>
        <p:spPr bwMode="auto">
          <a:xfrm>
            <a:off x="1425575" y="2503488"/>
            <a:ext cx="642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61" name="Line 1044">
            <a:extLst>
              <a:ext uri="{FF2B5EF4-FFF2-40B4-BE49-F238E27FC236}">
                <a16:creationId xmlns:a16="http://schemas.microsoft.com/office/drawing/2014/main" id="{90B87499-9C2A-8D6B-4C82-A8A757CA3435}"/>
              </a:ext>
            </a:extLst>
          </p:cNvPr>
          <p:cNvSpPr>
            <a:spLocks noChangeShapeType="1"/>
          </p:cNvSpPr>
          <p:nvPr/>
        </p:nvSpPr>
        <p:spPr bwMode="auto">
          <a:xfrm>
            <a:off x="4140200" y="3076575"/>
            <a:ext cx="0" cy="3222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62" name="Text Box 1045">
            <a:extLst>
              <a:ext uri="{FF2B5EF4-FFF2-40B4-BE49-F238E27FC236}">
                <a16:creationId xmlns:a16="http://schemas.microsoft.com/office/drawing/2014/main" id="{521AA9C3-1D1B-3F1B-89CB-4E57012B4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3725" y="5016500"/>
            <a:ext cx="1974850" cy="12223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Анализ условия перехода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31763" name="Line 1046">
            <a:extLst>
              <a:ext uri="{FF2B5EF4-FFF2-40B4-BE49-F238E27FC236}">
                <a16:creationId xmlns:a16="http://schemas.microsoft.com/office/drawing/2014/main" id="{77A17F91-F920-5470-BA4E-1B9EFF9BAAD7}"/>
              </a:ext>
            </a:extLst>
          </p:cNvPr>
          <p:cNvSpPr>
            <a:spLocks noChangeShapeType="1"/>
          </p:cNvSpPr>
          <p:nvPr/>
        </p:nvSpPr>
        <p:spPr bwMode="auto">
          <a:xfrm>
            <a:off x="4583113" y="3940175"/>
            <a:ext cx="0" cy="10763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64" name="Line 1047">
            <a:extLst>
              <a:ext uri="{FF2B5EF4-FFF2-40B4-BE49-F238E27FC236}">
                <a16:creationId xmlns:a16="http://schemas.microsoft.com/office/drawing/2014/main" id="{50FCC8E6-C2FB-278C-3440-E35410A1A41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54738" y="3041650"/>
            <a:ext cx="0" cy="1974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65" name="Text Box 1048">
            <a:extLst>
              <a:ext uri="{FF2B5EF4-FFF2-40B4-BE49-F238E27FC236}">
                <a16:creationId xmlns:a16="http://schemas.microsoft.com/office/drawing/2014/main" id="{B549F996-6231-BD53-AC25-D806F6098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6738" y="3940175"/>
            <a:ext cx="2155825" cy="2298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Вычисление исполнитель</a:t>
            </a:r>
            <a:r>
              <a:rPr lang="en-US" altLang="ru-RU" sz="2400" b="0">
                <a:latin typeface="Times New Roman" panose="02020603050405020304" pitchFamily="18" charset="0"/>
              </a:rPr>
              <a:t>-</a:t>
            </a:r>
            <a:r>
              <a:rPr lang="ru-RU" altLang="ru-RU" sz="2400" b="0">
                <a:latin typeface="Times New Roman" panose="02020603050405020304" pitchFamily="18" charset="0"/>
              </a:rPr>
              <a:t>ного адреса операнда </a:t>
            </a:r>
            <a:r>
              <a:rPr lang="ru-RU" altLang="ru-RU" sz="2400">
                <a:latin typeface="Times New Roman" panose="02020603050405020304" pitchFamily="18" charset="0"/>
              </a:rPr>
              <a:t>А</a:t>
            </a:r>
            <a:r>
              <a:rPr lang="ru-RU" altLang="ru-RU" sz="2400" baseline="-25000">
                <a:latin typeface="Times New Roman" panose="02020603050405020304" pitchFamily="18" charset="0"/>
              </a:rPr>
              <a:t>перехода,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aseline="-25000">
                <a:latin typeface="Times New Roman" panose="02020603050405020304" pitchFamily="18" charset="0"/>
              </a:rPr>
              <a:t>СчК  =  </a:t>
            </a:r>
            <a:r>
              <a:rPr lang="ru-RU" altLang="ru-RU" sz="2400">
                <a:latin typeface="Times New Roman" panose="02020603050405020304" pitchFamily="18" charset="0"/>
              </a:rPr>
              <a:t>А</a:t>
            </a:r>
            <a:r>
              <a:rPr lang="ru-RU" altLang="ru-RU" sz="2400" baseline="-25000">
                <a:latin typeface="Times New Roman" panose="02020603050405020304" pitchFamily="18" charset="0"/>
              </a:rPr>
              <a:t>перехода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31766" name="Line 1049">
            <a:extLst>
              <a:ext uri="{FF2B5EF4-FFF2-40B4-BE49-F238E27FC236}">
                <a16:creationId xmlns:a16="http://schemas.microsoft.com/office/drawing/2014/main" id="{7D2A3555-AD54-865E-444D-0A6CDE04CEBC}"/>
              </a:ext>
            </a:extLst>
          </p:cNvPr>
          <p:cNvSpPr>
            <a:spLocks noChangeShapeType="1"/>
          </p:cNvSpPr>
          <p:nvPr/>
        </p:nvSpPr>
        <p:spPr bwMode="auto">
          <a:xfrm>
            <a:off x="6378575" y="5376863"/>
            <a:ext cx="5381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67" name="Line 1050">
            <a:extLst>
              <a:ext uri="{FF2B5EF4-FFF2-40B4-BE49-F238E27FC236}">
                <a16:creationId xmlns:a16="http://schemas.microsoft.com/office/drawing/2014/main" id="{23370ED1-51FD-CFE6-6D9F-A312F00847B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94650" y="2503488"/>
            <a:ext cx="0" cy="14366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68" name="Line 1051">
            <a:extLst>
              <a:ext uri="{FF2B5EF4-FFF2-40B4-BE49-F238E27FC236}">
                <a16:creationId xmlns:a16="http://schemas.microsoft.com/office/drawing/2014/main" id="{577BD5AC-FFA1-061A-F2DA-5ABEDDF4561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57963" y="2503488"/>
            <a:ext cx="14366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8658" name="Rectangle 1026">
            <a:extLst>
              <a:ext uri="{FF2B5EF4-FFF2-40B4-BE49-F238E27FC236}">
                <a16:creationId xmlns:a16="http://schemas.microsoft.com/office/drawing/2014/main" id="{59DD645C-0520-7C00-E843-5E45E57A580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5875"/>
            <a:ext cx="9144000" cy="7620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Центральный процессор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5" name="Text Box 1028">
            <a:extLst>
              <a:ext uri="{FF2B5EF4-FFF2-40B4-BE49-F238E27FC236}">
                <a16:creationId xmlns:a16="http://schemas.microsoft.com/office/drawing/2014/main" id="{FFD1AB78-BD6E-A4A8-504E-DA1484E50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9215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К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эш-память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(cache memory) </a:t>
            </a:r>
            <a:r>
              <a:rPr lang="ru-RU" altLang="ru-RU" sz="2800">
                <a:latin typeface="Times New Roman" panose="02020603050405020304" pitchFamily="18" charset="0"/>
              </a:rPr>
              <a:t>первого уровня (</a:t>
            </a:r>
            <a:r>
              <a:rPr lang="en-US" altLang="ru-RU" sz="2800">
                <a:latin typeface="Times New Roman" panose="02020603050405020304" pitchFamily="18" charset="0"/>
              </a:rPr>
              <a:t>L1)</a:t>
            </a:r>
            <a:endParaRPr lang="en-US" altLang="ru-RU" sz="2800" b="0">
              <a:latin typeface="Times New Roman" panose="02020603050405020304" pitchFamily="18" charset="0"/>
            </a:endParaRPr>
          </a:p>
        </p:txBody>
      </p:sp>
      <p:sp>
        <p:nvSpPr>
          <p:cNvPr id="33796" name="Rectangle 6">
            <a:extLst>
              <a:ext uri="{FF2B5EF4-FFF2-40B4-BE49-F238E27FC236}">
                <a16:creationId xmlns:a16="http://schemas.microsoft.com/office/drawing/2014/main" id="{C3650112-4E64-69D5-05A3-F59CA58533AE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762125" y="2349500"/>
            <a:ext cx="17564100" cy="8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graphicFrame>
        <p:nvGraphicFramePr>
          <p:cNvPr id="33797" name="Объект 4">
            <a:extLst>
              <a:ext uri="{FF2B5EF4-FFF2-40B4-BE49-F238E27FC236}">
                <a16:creationId xmlns:a16="http://schemas.microsoft.com/office/drawing/2014/main" id="{5919ABCE-06C5-8F6B-E155-CB7ED88EAB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6075" y="1658938"/>
          <a:ext cx="4537075" cy="353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5087060" imgH="2895238" progId="MSPhotoEd.3">
                  <p:embed/>
                </p:oleObj>
              </mc:Choice>
              <mc:Fallback>
                <p:oleObj r:id="rId4" imgW="5087060" imgH="2895238" progId="MSPhotoEd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075" y="1658938"/>
                        <a:ext cx="4537075" cy="3538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8" name="TextBox 2">
            <a:extLst>
              <a:ext uri="{FF2B5EF4-FFF2-40B4-BE49-F238E27FC236}">
                <a16:creationId xmlns:a16="http://schemas.microsoft.com/office/drawing/2014/main" id="{8D911436-AE49-5B0E-E719-7C9006112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7638" y="1454150"/>
            <a:ext cx="3527425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AutoNum type="arabicPeriod"/>
            </a:pPr>
            <a:r>
              <a:rPr lang="ru-RU" altLang="ru-RU" sz="1400" b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Обмен данными между кэшем и оперативной памятью осуществляется </a:t>
            </a: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блоками</a:t>
            </a:r>
            <a:r>
              <a:rPr lang="en-US" altLang="ru-RU" sz="1400"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b="0">
                <a:latin typeface="Times New Roman" panose="02020603050405020304" pitchFamily="18" charset="0"/>
              </a:rPr>
              <a:t>фиксированного размера</a:t>
            </a:r>
          </a:p>
          <a:p>
            <a:pPr algn="just" eaLnBrk="1" hangingPunct="1">
              <a:spcBef>
                <a:spcPct val="0"/>
              </a:spcBef>
              <a:buSzTx/>
              <a:buFontTx/>
              <a:buAutoNum type="arabicPeriod"/>
            </a:pPr>
            <a:r>
              <a:rPr lang="ru-RU" altLang="ru-RU" sz="1400" b="0">
                <a:latin typeface="Times New Roman" panose="02020603050405020304" pitchFamily="18" charset="0"/>
              </a:rPr>
              <a:t> </a:t>
            </a:r>
            <a:r>
              <a:rPr lang="ru-RU" altLang="ru-RU" sz="1400">
                <a:latin typeface="Times New Roman" panose="02020603050405020304" pitchFamily="18" charset="0"/>
              </a:rPr>
              <a:t>А</a:t>
            </a: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дресный тег</a:t>
            </a:r>
            <a:r>
              <a:rPr lang="ru-RU" altLang="ru-RU" sz="1400" b="0">
                <a:latin typeface="Times New Roman" panose="02020603050405020304" pitchFamily="18" charset="0"/>
              </a:rPr>
              <a:t> блока — содержит служебную информацию о блоке (соответствие области ОЗУ, свободен</a:t>
            </a:r>
            <a:r>
              <a:rPr lang="en-US" altLang="ru-RU" sz="1400" b="0">
                <a:latin typeface="Times New Roman" panose="02020603050405020304" pitchFamily="18" charset="0"/>
              </a:rPr>
              <a:t>/</a:t>
            </a:r>
            <a:r>
              <a:rPr lang="ru-RU" altLang="ru-RU" sz="1400" b="0">
                <a:latin typeface="Times New Roman" panose="02020603050405020304" pitchFamily="18" charset="0"/>
              </a:rPr>
              <a:t>занят блок, …)</a:t>
            </a:r>
          </a:p>
          <a:p>
            <a:pPr algn="just" eaLnBrk="1" hangingPunct="1">
              <a:spcBef>
                <a:spcPct val="0"/>
              </a:spcBef>
              <a:buSzTx/>
              <a:buFontTx/>
              <a:buAutoNum type="arabicPeriod"/>
            </a:pPr>
            <a:r>
              <a:rPr lang="ru-RU" altLang="ru-RU" sz="1400" b="0">
                <a:latin typeface="Times New Roman" panose="02020603050405020304" pitchFamily="18" charset="0"/>
              </a:rPr>
              <a:t>Н</a:t>
            </a:r>
            <a:r>
              <a:rPr lang="ru-RU" altLang="ru-RU" sz="1400" b="0">
                <a:latin typeface="Times New Roman" panose="02020603050405020304" pitchFamily="18" charset="0"/>
                <a:cs typeface="Times New Roman" panose="02020603050405020304" pitchFamily="18" charset="0"/>
              </a:rPr>
              <a:t>ахождение данных в кэше </a:t>
            </a:r>
            <a:r>
              <a:rPr lang="ru-RU" altLang="ru-RU" sz="1400" b="0">
                <a:latin typeface="Times New Roman" panose="02020603050405020304" pitchFamily="18" charset="0"/>
              </a:rPr>
              <a:t>–</a:t>
            </a:r>
            <a:r>
              <a:rPr lang="ru-RU" altLang="ru-RU" sz="1400"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попадание </a:t>
            </a:r>
            <a:r>
              <a:rPr lang="ru-RU" altLang="ru-RU" sz="1400" b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hit</a:t>
            </a:r>
            <a:r>
              <a:rPr lang="ru-RU" altLang="ru-RU" sz="1400" b="0">
                <a:latin typeface="Times New Roman" panose="02020603050405020304" pitchFamily="18" charset="0"/>
                <a:cs typeface="Times New Roman" panose="02020603050405020304" pitchFamily="18" charset="0"/>
              </a:rPr>
              <a:t>). Если искомых данных нет в кэше, то фиксируется </a:t>
            </a: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промах (</a:t>
            </a:r>
            <a:r>
              <a:rPr lang="en-US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cache</a:t>
            </a: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miss</a:t>
            </a: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1400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SzTx/>
              <a:buFontTx/>
              <a:buAutoNum type="arabicPeriod"/>
            </a:pPr>
            <a:r>
              <a:rPr lang="ru-RU" altLang="ru-RU" sz="1400" b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возникновении промаха происходит обновление содержимого кэша</a:t>
            </a:r>
            <a:r>
              <a:rPr lang="ru-RU" altLang="ru-RU" sz="1400" b="0">
                <a:latin typeface="Times New Roman" panose="02020603050405020304" pitchFamily="18" charset="0"/>
              </a:rPr>
              <a:t> </a:t>
            </a:r>
            <a:r>
              <a:rPr lang="ru-RU" altLang="ru-RU" sz="1400">
                <a:latin typeface="Times New Roman" panose="02020603050405020304" pitchFamily="18" charset="0"/>
              </a:rPr>
              <a:t>—</a:t>
            </a:r>
            <a:r>
              <a:rPr lang="ru-RU" altLang="ru-RU" sz="1400" b="0">
                <a:latin typeface="Times New Roman" panose="02020603050405020304" pitchFamily="18" charset="0"/>
              </a:rPr>
              <a:t> </a:t>
            </a: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вытеснение</a:t>
            </a:r>
            <a:r>
              <a:rPr lang="ru-RU" altLang="ru-RU" sz="1400" b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1400" b="0">
                <a:latin typeface="Times New Roman" panose="02020603050405020304" pitchFamily="18" charset="0"/>
              </a:rPr>
              <a:t> Стратегии вытеснения:</a:t>
            </a:r>
          </a:p>
          <a:p>
            <a:pPr lvl="1" algn="just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 b="0">
                <a:latin typeface="Times New Roman" panose="02020603050405020304" pitchFamily="18" charset="0"/>
              </a:rPr>
              <a:t>случайный выбор блока </a:t>
            </a:r>
          </a:p>
          <a:p>
            <a:pPr lvl="1" algn="just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 b="0">
                <a:latin typeface="Times New Roman" panose="02020603050405020304" pitchFamily="18" charset="0"/>
              </a:rPr>
              <a:t>вытеснение наименее «популярного» блока </a:t>
            </a:r>
            <a:r>
              <a:rPr lang="ru-RU" altLang="ru-RU" sz="1400" b="0">
                <a:latin typeface="Times New Roman" panose="02020603050405020304" pitchFamily="18" charset="0"/>
                <a:cs typeface="Times New Roman" panose="02020603050405020304" pitchFamily="18" charset="0"/>
              </a:rPr>
              <a:t>(LRU — Least-Recently Used)</a:t>
            </a:r>
            <a:endParaRPr lang="ru-RU" altLang="ru-RU" sz="1400" b="0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400" b="0">
                <a:latin typeface="Times New Roman" panose="02020603050405020304" pitchFamily="18" charset="0"/>
              </a:rPr>
              <a:t>5.   Вытеснение кэша  данных:</a:t>
            </a:r>
          </a:p>
          <a:p>
            <a:pPr lvl="1" algn="just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сквозное кэширование </a:t>
            </a:r>
            <a:r>
              <a:rPr lang="ru-RU" altLang="ru-RU" sz="1400" b="0">
                <a:latin typeface="Times New Roman" panose="02020603050405020304" pitchFamily="18" charset="0"/>
                <a:cs typeface="Times New Roman" panose="02020603050405020304" pitchFamily="18" charset="0"/>
              </a:rPr>
              <a:t>(write-through caching)</a:t>
            </a:r>
            <a:r>
              <a:rPr lang="en-US" altLang="ru-RU" sz="1400"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1400" b="0">
              <a:latin typeface="Times New Roman" panose="02020603050405020304" pitchFamily="18" charset="0"/>
            </a:endParaRPr>
          </a:p>
          <a:p>
            <a:pPr lvl="1" algn="just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кэширование с обратной связью</a:t>
            </a:r>
            <a:r>
              <a:rPr lang="ru-RU" altLang="ru-RU" sz="1400" b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RU" sz="1400" b="0">
                <a:latin typeface="Times New Roman" panose="02020603050405020304" pitchFamily="18" charset="0"/>
                <a:cs typeface="Times New Roman" panose="02020603050405020304" pitchFamily="18" charset="0"/>
              </a:rPr>
              <a:t>write</a:t>
            </a:r>
            <a:r>
              <a:rPr lang="ru-RU" altLang="ru-RU" sz="1400" b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ru-RU" sz="1400" b="0">
                <a:latin typeface="Times New Roman" panose="02020603050405020304" pitchFamily="18" charset="0"/>
                <a:cs typeface="Times New Roman" panose="02020603050405020304" pitchFamily="18" charset="0"/>
              </a:rPr>
              <a:t>back</a:t>
            </a:r>
            <a:r>
              <a:rPr lang="ru-RU" altLang="ru-RU" sz="1400"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400" b="0">
                <a:latin typeface="Times New Roman" panose="02020603050405020304" pitchFamily="18" charset="0"/>
                <a:cs typeface="Times New Roman" panose="02020603050405020304" pitchFamily="18" charset="0"/>
              </a:rPr>
              <a:t>cache</a:t>
            </a:r>
            <a:r>
              <a:rPr lang="ru-RU" altLang="ru-RU" sz="1400" b="0">
                <a:latin typeface="Times New Roman" panose="02020603050405020304" pitchFamily="18" charset="0"/>
              </a:rPr>
              <a:t>) — </a:t>
            </a:r>
            <a:r>
              <a:rPr lang="ru-RU" altLang="ru-RU" sz="1400" b="0">
                <a:latin typeface="Times New Roman" panose="02020603050405020304" pitchFamily="18" charset="0"/>
                <a:cs typeface="Times New Roman" panose="02020603050405020304" pitchFamily="18" charset="0"/>
              </a:rPr>
              <a:t>тег </a:t>
            </a:r>
            <a:r>
              <a:rPr lang="ru-RU" altLang="ru-RU" sz="1400" b="0">
                <a:latin typeface="Times New Roman" panose="02020603050405020304" pitchFamily="18" charset="0"/>
              </a:rPr>
              <a:t>  </a:t>
            </a:r>
            <a:r>
              <a:rPr lang="ru-RU" altLang="ru-RU" sz="1400" b="0">
                <a:latin typeface="Times New Roman" panose="02020603050405020304" pitchFamily="18" charset="0"/>
                <a:cs typeface="Times New Roman" panose="02020603050405020304" pitchFamily="18" charset="0"/>
              </a:rPr>
              <a:t>модификации (dirty bit</a:t>
            </a:r>
            <a:r>
              <a:rPr lang="en-US" altLang="ru-RU" sz="1400" b="0">
                <a:latin typeface="Times New Roman" panose="02020603050405020304" pitchFamily="18" charset="0"/>
              </a:rPr>
              <a:t> </a:t>
            </a:r>
            <a:r>
              <a:rPr lang="ru-RU" altLang="ru-RU" sz="1400" b="0">
                <a:latin typeface="Times New Roman" panose="02020603050405020304" pitchFamily="18" charset="0"/>
              </a:rPr>
              <a:t>)</a:t>
            </a:r>
            <a:r>
              <a:rPr lang="ru-RU" altLang="ru-RU" sz="1400" b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ru-RU" sz="14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866" name="Rectangle 2">
            <a:extLst>
              <a:ext uri="{FF2B5EF4-FFF2-40B4-BE49-F238E27FC236}">
                <a16:creationId xmlns:a16="http://schemas.microsoft.com/office/drawing/2014/main" id="{C06B1E5C-4238-9D56-7B42-51FE0E69446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6350"/>
            <a:ext cx="9144000" cy="7651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Аппарат прерываний</a:t>
            </a:r>
          </a:p>
        </p:txBody>
      </p:sp>
      <p:sp>
        <p:nvSpPr>
          <p:cNvPr id="35843" name="Text Box 4">
            <a:extLst>
              <a:ext uri="{FF2B5EF4-FFF2-40B4-BE49-F238E27FC236}">
                <a16:creationId xmlns:a16="http://schemas.microsoft.com/office/drawing/2014/main" id="{563D8B77-8AF8-DDE7-BA90-81C8A57F04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903288"/>
            <a:ext cx="8785225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5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Прерывание</a:t>
            </a:r>
            <a:r>
              <a:rPr lang="ru-RU" altLang="ru-RU" sz="2800" i="1">
                <a:latin typeface="Times New Roman" panose="02020603050405020304" pitchFamily="18" charset="0"/>
              </a:rPr>
              <a:t> </a:t>
            </a:r>
            <a:r>
              <a:rPr lang="ru-RU" altLang="ru-RU" sz="2800" b="0" i="1">
                <a:latin typeface="Times New Roman" panose="02020603050405020304" pitchFamily="18" charset="0"/>
              </a:rPr>
              <a:t>—</a:t>
            </a:r>
            <a:r>
              <a:rPr lang="ru-RU" altLang="ru-RU" sz="2800" i="1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событие в компьютере, при</a:t>
            </a: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возникновении которого </a:t>
            </a: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процессоре происходит</a:t>
            </a: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предопределенная последовательность действий. </a:t>
            </a:r>
            <a:endParaRPr lang="en-US" altLang="ru-RU" sz="28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44" name="Text Box 7">
            <a:extLst>
              <a:ext uri="{FF2B5EF4-FFF2-40B4-BE49-F238E27FC236}">
                <a16:creationId xmlns:a16="http://schemas.microsoft.com/office/drawing/2014/main" id="{42E5E32F-ACD4-AF7A-DE4A-B3C9D098F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3024188"/>
            <a:ext cx="8869363" cy="254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9388" indent="-179388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5000"/>
              </a:lnSpc>
              <a:spcBef>
                <a:spcPct val="5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Внутренние</a:t>
            </a:r>
            <a:r>
              <a:rPr lang="ru-RU" altLang="ru-RU" sz="2800" b="0">
                <a:latin typeface="Times New Roman" panose="02020603050405020304" pitchFamily="18" charset="0"/>
              </a:rPr>
              <a:t> —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инициируются схемами контроля</a:t>
            </a: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процессора</a:t>
            </a:r>
            <a:r>
              <a:rPr lang="en-US" altLang="ru-RU" sz="2800" b="0">
                <a:latin typeface="Times New Roman" panose="02020603050405020304" pitchFamily="18" charset="0"/>
              </a:rPr>
              <a:t> 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105000"/>
              </a:lnSpc>
              <a:spcBef>
                <a:spcPct val="5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Внешние</a:t>
            </a:r>
            <a:r>
              <a:rPr lang="ru-RU" altLang="ru-RU" sz="2800" b="0">
                <a:latin typeface="Times New Roman" panose="02020603050405020304" pitchFamily="18" charset="0"/>
              </a:rPr>
              <a:t> —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события, возникающие в компьютере</a:t>
            </a:r>
            <a:r>
              <a:rPr lang="ru-RU" altLang="ru-RU" sz="2800" b="0">
                <a:latin typeface="Times New Roman" panose="02020603050405020304" pitchFamily="18" charset="0"/>
              </a:rPr>
              <a:t> в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результате взаимодействия центрального</a:t>
            </a:r>
            <a:r>
              <a:rPr lang="ru-RU" altLang="ru-RU" sz="2800" b="0">
                <a:latin typeface="Times New Roman" panose="02020603050405020304" pitchFamily="18" charset="0"/>
              </a:rPr>
              <a:t> 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процессора с внешними устройствами</a:t>
            </a:r>
            <a:endParaRPr lang="en-US" altLang="ru-RU" sz="2800" b="0">
              <a:latin typeface="Times New Roman" panose="02020603050405020304" pitchFamily="18" charset="0"/>
            </a:endParaRPr>
          </a:p>
        </p:txBody>
      </p:sp>
      <p:sp>
        <p:nvSpPr>
          <p:cNvPr id="35845" name="Rectangle 8">
            <a:extLst>
              <a:ext uri="{FF2B5EF4-FFF2-40B4-BE49-F238E27FC236}">
                <a16:creationId xmlns:a16="http://schemas.microsoft.com/office/drawing/2014/main" id="{6579DDCE-948A-54B9-D680-2454FCB0C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92375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Типы прерываний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914" name="Rectangle 2">
            <a:extLst>
              <a:ext uri="{FF2B5EF4-FFF2-40B4-BE49-F238E27FC236}">
                <a16:creationId xmlns:a16="http://schemas.microsoft.com/office/drawing/2014/main" id="{D53DB63A-DD9E-2342-78D0-94181A7981F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2700"/>
            <a:ext cx="9144000" cy="7651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Аппарат прерываний</a:t>
            </a:r>
          </a:p>
        </p:txBody>
      </p:sp>
      <p:sp>
        <p:nvSpPr>
          <p:cNvPr id="37891" name="Text Box 8">
            <a:extLst>
              <a:ext uri="{FF2B5EF4-FFF2-40B4-BE49-F238E27FC236}">
                <a16:creationId xmlns:a16="http://schemas.microsoft.com/office/drawing/2014/main" id="{EE20CF2B-B0F3-9238-B530-4BF293408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9215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Этап аппаратной обработки прерываний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37892" name="Rectangle 9">
            <a:extLst>
              <a:ext uri="{FF2B5EF4-FFF2-40B4-BE49-F238E27FC236}">
                <a16:creationId xmlns:a16="http://schemas.microsoft.com/office/drawing/2014/main" id="{25B5228D-E433-0931-4C6B-151B4B897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5225" y="2381250"/>
            <a:ext cx="7007225" cy="3065463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37893" name="Text Box 10">
            <a:extLst>
              <a:ext uri="{FF2B5EF4-FFF2-40B4-BE49-F238E27FC236}">
                <a16:creationId xmlns:a16="http://schemas.microsoft.com/office/drawing/2014/main" id="{6FA03C6C-0476-6474-D703-BAACA93ED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4300" y="2600325"/>
            <a:ext cx="6569075" cy="657225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b="0">
                <a:latin typeface="Times New Roman" panose="02020603050405020304" pitchFamily="18" charset="0"/>
              </a:rPr>
              <a:t>Завершение текущей команды</a:t>
            </a:r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7894" name="Text Box 11">
            <a:extLst>
              <a:ext uri="{FF2B5EF4-FFF2-40B4-BE49-F238E27FC236}">
                <a16:creationId xmlns:a16="http://schemas.microsoft.com/office/drawing/2014/main" id="{3E658AE1-F32D-2D4E-5995-0728A9F7A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4300" y="3695700"/>
            <a:ext cx="6569075" cy="1531938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b="0">
                <a:latin typeface="Times New Roman" panose="02020603050405020304" pitchFamily="18" charset="0"/>
              </a:rPr>
              <a:t>Блокировка прерываний. Сохранение актуального состояния процессора</a:t>
            </a:r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7895" name="Line 12">
            <a:extLst>
              <a:ext uri="{FF2B5EF4-FFF2-40B4-BE49-F238E27FC236}">
                <a16:creationId xmlns:a16="http://schemas.microsoft.com/office/drawing/2014/main" id="{2B45D780-DAC8-0D36-BFA4-4F44AE0DA087}"/>
              </a:ext>
            </a:extLst>
          </p:cNvPr>
          <p:cNvSpPr>
            <a:spLocks noChangeShapeType="1"/>
          </p:cNvSpPr>
          <p:nvPr/>
        </p:nvSpPr>
        <p:spPr bwMode="auto">
          <a:xfrm>
            <a:off x="4668838" y="3257550"/>
            <a:ext cx="0" cy="43815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896" name="AutoShape 13">
            <a:extLst>
              <a:ext uri="{FF2B5EF4-FFF2-40B4-BE49-F238E27FC236}">
                <a16:creationId xmlns:a16="http://schemas.microsoft.com/office/drawing/2014/main" id="{8C5BA37B-9EEC-FA1C-D9D1-D3F5DD4982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7825" y="1304925"/>
            <a:ext cx="3503613" cy="8763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b="0">
                <a:latin typeface="Times New Roman" panose="02020603050405020304" pitchFamily="18" charset="0"/>
              </a:rPr>
              <a:t>прерывание</a:t>
            </a:r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7897" name="Line 14">
            <a:extLst>
              <a:ext uri="{FF2B5EF4-FFF2-40B4-BE49-F238E27FC236}">
                <a16:creationId xmlns:a16="http://schemas.microsoft.com/office/drawing/2014/main" id="{059EEB86-4094-9E7E-4533-97E54E7AD09E}"/>
              </a:ext>
            </a:extLst>
          </p:cNvPr>
          <p:cNvSpPr>
            <a:spLocks noChangeShapeType="1"/>
          </p:cNvSpPr>
          <p:nvPr/>
        </p:nvSpPr>
        <p:spPr bwMode="auto">
          <a:xfrm>
            <a:off x="4668838" y="2189163"/>
            <a:ext cx="0" cy="4111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898" name="Text Box 15">
            <a:extLst>
              <a:ext uri="{FF2B5EF4-FFF2-40B4-BE49-F238E27FC236}">
                <a16:creationId xmlns:a16="http://schemas.microsoft.com/office/drawing/2014/main" id="{F02383BA-1441-1066-BE1E-E034B8A2F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225" y="5646738"/>
            <a:ext cx="7007225" cy="1095375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b="0">
                <a:latin typeface="Times New Roman" panose="02020603050405020304" pitchFamily="18" charset="0"/>
              </a:rPr>
              <a:t>Программный этап обработки  прерывания</a:t>
            </a:r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37899" name="Line 16">
            <a:extLst>
              <a:ext uri="{FF2B5EF4-FFF2-40B4-BE49-F238E27FC236}">
                <a16:creationId xmlns:a16="http://schemas.microsoft.com/office/drawing/2014/main" id="{0FF8F6C2-17B8-A97A-3733-EEFE451C42F7}"/>
              </a:ext>
            </a:extLst>
          </p:cNvPr>
          <p:cNvSpPr>
            <a:spLocks noChangeShapeType="1"/>
          </p:cNvSpPr>
          <p:nvPr/>
        </p:nvSpPr>
        <p:spPr bwMode="auto">
          <a:xfrm>
            <a:off x="4668838" y="5227638"/>
            <a:ext cx="0" cy="4159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058" name="Rectangle 2">
            <a:extLst>
              <a:ext uri="{FF2B5EF4-FFF2-40B4-BE49-F238E27FC236}">
                <a16:creationId xmlns:a16="http://schemas.microsoft.com/office/drawing/2014/main" id="{1BD0C069-3BD3-937E-AB8F-4D36634E435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2700"/>
            <a:ext cx="9144000" cy="7620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Аппарат прерываний</a:t>
            </a:r>
          </a:p>
        </p:txBody>
      </p:sp>
      <p:sp>
        <p:nvSpPr>
          <p:cNvPr id="39939" name="Text Box 10">
            <a:extLst>
              <a:ext uri="{FF2B5EF4-FFF2-40B4-BE49-F238E27FC236}">
                <a16:creationId xmlns:a16="http://schemas.microsoft.com/office/drawing/2014/main" id="{FB3C45A9-8F8F-DF5B-15BC-9A6CC27E4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9215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Программный этап обработки прерываний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39940" name="Rectangle 11">
            <a:extLst>
              <a:ext uri="{FF2B5EF4-FFF2-40B4-BE49-F238E27FC236}">
                <a16:creationId xmlns:a16="http://schemas.microsoft.com/office/drawing/2014/main" id="{78FCFA86-5DB7-34FA-49A5-A45DA204E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6381750"/>
            <a:ext cx="1017587" cy="47625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…</a:t>
            </a:r>
          </a:p>
        </p:txBody>
      </p:sp>
      <p:sp>
        <p:nvSpPr>
          <p:cNvPr id="39941" name="Text Box 12">
            <a:extLst>
              <a:ext uri="{FF2B5EF4-FFF2-40B4-BE49-F238E27FC236}">
                <a16:creationId xmlns:a16="http://schemas.microsoft.com/office/drawing/2014/main" id="{0E8FC5F0-DAC1-FB8D-FAA1-6DB6438C5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6263" y="2105025"/>
            <a:ext cx="509587" cy="382588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да</a:t>
            </a:r>
            <a:endParaRPr lang="ru-RU" altLang="ru-RU" sz="1600">
              <a:latin typeface="Times New Roman" panose="02020603050405020304" pitchFamily="18" charset="0"/>
            </a:endParaRPr>
          </a:p>
        </p:txBody>
      </p:sp>
      <p:sp>
        <p:nvSpPr>
          <p:cNvPr id="39942" name="Text Box 13">
            <a:extLst>
              <a:ext uri="{FF2B5EF4-FFF2-40B4-BE49-F238E27FC236}">
                <a16:creationId xmlns:a16="http://schemas.microsoft.com/office/drawing/2014/main" id="{4FD43F7D-318F-EFDF-2CC3-1E54998F0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2788" y="4310063"/>
            <a:ext cx="508000" cy="38100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нет</a:t>
            </a:r>
            <a:endParaRPr lang="ru-RU" altLang="ru-RU" sz="1600">
              <a:latin typeface="Times New Roman" panose="02020603050405020304" pitchFamily="18" charset="0"/>
            </a:endParaRPr>
          </a:p>
        </p:txBody>
      </p:sp>
      <p:sp>
        <p:nvSpPr>
          <p:cNvPr id="39943" name="Text Box 14">
            <a:extLst>
              <a:ext uri="{FF2B5EF4-FFF2-40B4-BE49-F238E27FC236}">
                <a16:creationId xmlns:a16="http://schemas.microsoft.com/office/drawing/2014/main" id="{92D56567-1C86-F011-BEA7-B965494F65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2788" y="2911475"/>
            <a:ext cx="508000" cy="38100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нет</a:t>
            </a:r>
            <a:endParaRPr lang="ru-RU" altLang="ru-RU" sz="1600">
              <a:latin typeface="Times New Roman" panose="02020603050405020304" pitchFamily="18" charset="0"/>
            </a:endParaRPr>
          </a:p>
        </p:txBody>
      </p:sp>
      <p:sp>
        <p:nvSpPr>
          <p:cNvPr id="39944" name="Rectangle 15">
            <a:extLst>
              <a:ext uri="{FF2B5EF4-FFF2-40B4-BE49-F238E27FC236}">
                <a16:creationId xmlns:a16="http://schemas.microsoft.com/office/drawing/2014/main" id="{C0A1B142-00B2-0665-0D0A-E8207D3ED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5750" y="1268413"/>
            <a:ext cx="3297238" cy="381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Идентификация типа прерывания</a:t>
            </a:r>
            <a:endParaRPr lang="ru-RU" altLang="ru-RU" sz="1600">
              <a:latin typeface="Times New Roman" panose="02020603050405020304" pitchFamily="18" charset="0"/>
            </a:endParaRPr>
          </a:p>
        </p:txBody>
      </p:sp>
      <p:sp>
        <p:nvSpPr>
          <p:cNvPr id="39945" name="AutoShape 16">
            <a:extLst>
              <a:ext uri="{FF2B5EF4-FFF2-40B4-BE49-F238E27FC236}">
                <a16:creationId xmlns:a16="http://schemas.microsoft.com/office/drawing/2014/main" id="{227D2F1B-A342-8958-AA29-DC9F36C3E9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4225" y="1893888"/>
            <a:ext cx="2343150" cy="1017587"/>
          </a:xfrm>
          <a:prstGeom prst="diamond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400" b="0">
                <a:latin typeface="Times New Roman" panose="02020603050405020304" pitchFamily="18" charset="0"/>
              </a:rPr>
              <a:t> </a:t>
            </a:r>
            <a:r>
              <a:rPr lang="ru-RU" altLang="ru-RU" sz="1400" i="1">
                <a:latin typeface="Times New Roman" panose="02020603050405020304" pitchFamily="18" charset="0"/>
              </a:rPr>
              <a:t>короткое ?</a:t>
            </a:r>
          </a:p>
        </p:txBody>
      </p:sp>
      <p:sp>
        <p:nvSpPr>
          <p:cNvPr id="39946" name="Line 17">
            <a:extLst>
              <a:ext uri="{FF2B5EF4-FFF2-40B4-BE49-F238E27FC236}">
                <a16:creationId xmlns:a16="http://schemas.microsoft.com/office/drawing/2014/main" id="{605FC642-7D41-73D3-A97C-4CC21CF31C5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91038" y="1639888"/>
            <a:ext cx="0" cy="254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47" name="Rectangle 18">
            <a:extLst>
              <a:ext uri="{FF2B5EF4-FFF2-40B4-BE49-F238E27FC236}">
                <a16:creationId xmlns:a16="http://schemas.microsoft.com/office/drawing/2014/main" id="{70F44150-1C0E-E9E1-1F8F-F90494280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2233613"/>
            <a:ext cx="1250950" cy="381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обработка</a:t>
            </a:r>
            <a:endParaRPr lang="ru-RU" altLang="ru-RU" sz="1600">
              <a:latin typeface="Times New Roman" panose="02020603050405020304" pitchFamily="18" charset="0"/>
            </a:endParaRPr>
          </a:p>
        </p:txBody>
      </p:sp>
      <p:sp>
        <p:nvSpPr>
          <p:cNvPr id="39948" name="Rectangle 19">
            <a:extLst>
              <a:ext uri="{FF2B5EF4-FFF2-40B4-BE49-F238E27FC236}">
                <a16:creationId xmlns:a16="http://schemas.microsoft.com/office/drawing/2014/main" id="{0FEA42E6-2536-2922-DFC6-22132D47B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5" y="2784475"/>
            <a:ext cx="2738438" cy="12922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Выход из прерывания: восстановление состояния процессора в точке прерывания, возврат, снятие блокировки прерываний</a:t>
            </a:r>
            <a:endParaRPr lang="ru-RU" altLang="ru-RU" sz="1600">
              <a:latin typeface="Times New Roman" panose="02020603050405020304" pitchFamily="18" charset="0"/>
            </a:endParaRPr>
          </a:p>
        </p:txBody>
      </p:sp>
      <p:sp>
        <p:nvSpPr>
          <p:cNvPr id="39949" name="Rectangle 20">
            <a:extLst>
              <a:ext uri="{FF2B5EF4-FFF2-40B4-BE49-F238E27FC236}">
                <a16:creationId xmlns:a16="http://schemas.microsoft.com/office/drawing/2014/main" id="{F08E329B-8772-7262-3F3F-C4A9FA287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0975" y="4691063"/>
            <a:ext cx="3560763" cy="3825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«Полное» сохранение регистров</a:t>
            </a:r>
            <a:endParaRPr lang="ru-RU" altLang="ru-RU" sz="1600">
              <a:latin typeface="Times New Roman" panose="02020603050405020304" pitchFamily="18" charset="0"/>
            </a:endParaRPr>
          </a:p>
        </p:txBody>
      </p:sp>
      <p:sp>
        <p:nvSpPr>
          <p:cNvPr id="39950" name="AutoShape 21">
            <a:extLst>
              <a:ext uri="{FF2B5EF4-FFF2-40B4-BE49-F238E27FC236}">
                <a16:creationId xmlns:a16="http://schemas.microsoft.com/office/drawing/2014/main" id="{B8D4AC8C-04B8-771E-2992-C49C368E10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7088" y="3292475"/>
            <a:ext cx="2300287" cy="1017588"/>
          </a:xfrm>
          <a:prstGeom prst="diamond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400" i="1">
                <a:latin typeface="Times New Roman" panose="02020603050405020304" pitchFamily="18" charset="0"/>
              </a:rPr>
              <a:t>фатальное?</a:t>
            </a:r>
          </a:p>
        </p:txBody>
      </p:sp>
      <p:sp>
        <p:nvSpPr>
          <p:cNvPr id="39951" name="Line 22">
            <a:extLst>
              <a:ext uri="{FF2B5EF4-FFF2-40B4-BE49-F238E27FC236}">
                <a16:creationId xmlns:a16="http://schemas.microsoft.com/office/drawing/2014/main" id="{FA5EC0C7-E0AE-2D15-FBBA-86951F69D608}"/>
              </a:ext>
            </a:extLst>
          </p:cNvPr>
          <p:cNvSpPr>
            <a:spLocks noChangeShapeType="1"/>
          </p:cNvSpPr>
          <p:nvPr/>
        </p:nvSpPr>
        <p:spPr bwMode="auto">
          <a:xfrm>
            <a:off x="5667375" y="2401888"/>
            <a:ext cx="635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2" name="Line 23">
            <a:extLst>
              <a:ext uri="{FF2B5EF4-FFF2-40B4-BE49-F238E27FC236}">
                <a16:creationId xmlns:a16="http://schemas.microsoft.com/office/drawing/2014/main" id="{215DFC47-E298-2362-B503-B5C73558B8F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79925" y="2911475"/>
            <a:ext cx="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3" name="Text Box 24">
            <a:extLst>
              <a:ext uri="{FF2B5EF4-FFF2-40B4-BE49-F238E27FC236}">
                <a16:creationId xmlns:a16="http://schemas.microsoft.com/office/drawing/2014/main" id="{71330263-57EA-0899-B620-B907DCD24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613" y="3500438"/>
            <a:ext cx="508000" cy="382587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да</a:t>
            </a:r>
            <a:endParaRPr lang="ru-RU" altLang="ru-RU" sz="1600">
              <a:latin typeface="Times New Roman" panose="02020603050405020304" pitchFamily="18" charset="0"/>
            </a:endParaRPr>
          </a:p>
        </p:txBody>
      </p:sp>
      <p:sp>
        <p:nvSpPr>
          <p:cNvPr id="39954" name="Line 25">
            <a:extLst>
              <a:ext uri="{FF2B5EF4-FFF2-40B4-BE49-F238E27FC236}">
                <a16:creationId xmlns:a16="http://schemas.microsoft.com/office/drawing/2014/main" id="{E07BD570-4212-604F-47F8-E9A2EB0921E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1038" y="4310063"/>
            <a:ext cx="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5" name="Rectangle 26">
            <a:extLst>
              <a:ext uri="{FF2B5EF4-FFF2-40B4-BE49-F238E27FC236}">
                <a16:creationId xmlns:a16="http://schemas.microsoft.com/office/drawing/2014/main" id="{B4F0C54F-3E9E-4AF1-5834-F0D43C82D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2657475"/>
            <a:ext cx="2289175" cy="635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Снятие блокировки прерывания</a:t>
            </a:r>
            <a:endParaRPr lang="ru-RU" altLang="ru-RU" sz="1600">
              <a:latin typeface="Times New Roman" panose="02020603050405020304" pitchFamily="18" charset="0"/>
            </a:endParaRPr>
          </a:p>
        </p:txBody>
      </p:sp>
      <p:sp>
        <p:nvSpPr>
          <p:cNvPr id="39956" name="Line 27">
            <a:extLst>
              <a:ext uri="{FF2B5EF4-FFF2-40B4-BE49-F238E27FC236}">
                <a16:creationId xmlns:a16="http://schemas.microsoft.com/office/drawing/2014/main" id="{12B6DF76-7270-B384-A58C-B2F41110C06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105025" y="3802063"/>
            <a:ext cx="1293813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7" name="Line 28">
            <a:extLst>
              <a:ext uri="{FF2B5EF4-FFF2-40B4-BE49-F238E27FC236}">
                <a16:creationId xmlns:a16="http://schemas.microsoft.com/office/drawing/2014/main" id="{DDCBF08B-BEB8-19BA-BC0F-FB89A93689B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05025" y="3292475"/>
            <a:ext cx="0" cy="509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8" name="Rectangle 29">
            <a:extLst>
              <a:ext uri="{FF2B5EF4-FFF2-40B4-BE49-F238E27FC236}">
                <a16:creationId xmlns:a16="http://schemas.microsoft.com/office/drawing/2014/main" id="{0058C933-9CEB-7927-6FBC-72EFD0494C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750" y="5327650"/>
            <a:ext cx="3562350" cy="381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Снятие блокировки прерывания</a:t>
            </a:r>
            <a:endParaRPr lang="ru-RU" altLang="ru-RU" sz="1600">
              <a:latin typeface="Times New Roman" panose="02020603050405020304" pitchFamily="18" charset="0"/>
            </a:endParaRPr>
          </a:p>
        </p:txBody>
      </p:sp>
      <p:sp>
        <p:nvSpPr>
          <p:cNvPr id="39959" name="Rectangle 30">
            <a:extLst>
              <a:ext uri="{FF2B5EF4-FFF2-40B4-BE49-F238E27FC236}">
                <a16:creationId xmlns:a16="http://schemas.microsoft.com/office/drawing/2014/main" id="{360E7FA4-BD7D-29BF-6B12-A7284D2B8D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4150" y="5981700"/>
            <a:ext cx="3560763" cy="3381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Завершение обработки прерывания</a:t>
            </a:r>
            <a:endParaRPr lang="ru-RU" altLang="ru-RU" sz="1600">
              <a:latin typeface="Times New Roman" panose="02020603050405020304" pitchFamily="18" charset="0"/>
            </a:endParaRPr>
          </a:p>
        </p:txBody>
      </p:sp>
      <p:sp>
        <p:nvSpPr>
          <p:cNvPr id="39960" name="Line 31">
            <a:extLst>
              <a:ext uri="{FF2B5EF4-FFF2-40B4-BE49-F238E27FC236}">
                <a16:creationId xmlns:a16="http://schemas.microsoft.com/office/drawing/2014/main" id="{20B32FCB-9BF9-B40A-E0DB-D7696F59793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79925" y="5073650"/>
            <a:ext cx="0" cy="254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61" name="Line 32">
            <a:extLst>
              <a:ext uri="{FF2B5EF4-FFF2-40B4-BE49-F238E27FC236}">
                <a16:creationId xmlns:a16="http://schemas.microsoft.com/office/drawing/2014/main" id="{8526B917-64B4-68CF-12AB-7AF1BBC8327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89450" y="5708650"/>
            <a:ext cx="0" cy="255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62" name="Line 33">
            <a:extLst>
              <a:ext uri="{FF2B5EF4-FFF2-40B4-BE49-F238E27FC236}">
                <a16:creationId xmlns:a16="http://schemas.microsoft.com/office/drawing/2014/main" id="{9D9C23D5-5BAA-CFBE-7FFB-328D94B0BA7D}"/>
              </a:ext>
            </a:extLst>
          </p:cNvPr>
          <p:cNvSpPr>
            <a:spLocks noChangeShapeType="1"/>
          </p:cNvSpPr>
          <p:nvPr/>
        </p:nvSpPr>
        <p:spPr bwMode="auto">
          <a:xfrm>
            <a:off x="4500563" y="6335713"/>
            <a:ext cx="0" cy="255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63" name="Line 34">
            <a:extLst>
              <a:ext uri="{FF2B5EF4-FFF2-40B4-BE49-F238E27FC236}">
                <a16:creationId xmlns:a16="http://schemas.microsoft.com/office/drawing/2014/main" id="{564EB4A5-0DDD-750E-2EE4-5B6C8A7320CE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8963" y="2625725"/>
            <a:ext cx="0" cy="158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64" name="Rectangle 35">
            <a:extLst>
              <a:ext uri="{FF2B5EF4-FFF2-40B4-BE49-F238E27FC236}">
                <a16:creationId xmlns:a16="http://schemas.microsoft.com/office/drawing/2014/main" id="{8D0B4C39-140C-97A9-967E-F2433F6081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1766888"/>
            <a:ext cx="2289175" cy="635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Завершение прерванной программы</a:t>
            </a:r>
            <a:endParaRPr lang="ru-RU" altLang="ru-RU" sz="1600">
              <a:latin typeface="Times New Roman" panose="02020603050405020304" pitchFamily="18" charset="0"/>
            </a:endParaRPr>
          </a:p>
        </p:txBody>
      </p:sp>
      <p:sp>
        <p:nvSpPr>
          <p:cNvPr id="39965" name="Line 36">
            <a:extLst>
              <a:ext uri="{FF2B5EF4-FFF2-40B4-BE49-F238E27FC236}">
                <a16:creationId xmlns:a16="http://schemas.microsoft.com/office/drawing/2014/main" id="{3E6FDE01-E3BC-DC45-537A-9090E5EB550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05025" y="2401888"/>
            <a:ext cx="0" cy="255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106" name="Rectangle 1026">
            <a:extLst>
              <a:ext uri="{FF2B5EF4-FFF2-40B4-BE49-F238E27FC236}">
                <a16:creationId xmlns:a16="http://schemas.microsoft.com/office/drawing/2014/main" id="{EC21E03B-E4B2-6DAB-5EB4-4FD47D1B709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8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Внешние устройства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>
            <a:extLst>
              <a:ext uri="{FF2B5EF4-FFF2-40B4-BE49-F238E27FC236}">
                <a16:creationId xmlns:a16="http://schemas.microsoft.com/office/drawing/2014/main" id="{75DDE775-18A7-5404-4FAF-60EED3500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1804988"/>
            <a:ext cx="8458200" cy="47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1938" indent="-261938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</a:rPr>
              <a:t>Джон фон Нейман (</a:t>
            </a:r>
            <a:r>
              <a:rPr lang="en-US" altLang="ru-RU" sz="2800" b="0">
                <a:latin typeface="Times New Roman" panose="02020603050405020304" pitchFamily="18" charset="0"/>
              </a:rPr>
              <a:t>John Von Neumann</a:t>
            </a:r>
            <a:r>
              <a:rPr lang="ru-RU" altLang="ru-RU" sz="2800" b="0">
                <a:latin typeface="Times New Roman" panose="02020603050405020304" pitchFamily="18" charset="0"/>
              </a:rPr>
              <a:t>)</a:t>
            </a:r>
          </a:p>
          <a:p>
            <a:pPr eaLnBrk="1" hangingPunct="1">
              <a:spcBef>
                <a:spcPct val="50000"/>
              </a:spcBef>
              <a:buSzTx/>
              <a:buFontTx/>
              <a:buChar char="•"/>
            </a:pPr>
            <a:r>
              <a:rPr lang="ru-RU" altLang="ru-RU" sz="2800" b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EDVAC (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 Discrete Variable Computer —</a:t>
            </a:r>
            <a:r>
              <a:rPr lang="ru-RU" altLang="ru-RU" sz="2800" b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Компьютер Дискретных Переменных) </a:t>
            </a:r>
            <a:endParaRPr lang="ru-RU" altLang="ru-RU" sz="28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SzTx/>
              <a:buFontTx/>
              <a:buChar char="•"/>
            </a:pPr>
            <a:r>
              <a:rPr lang="ru-RU" altLang="ru-RU" sz="2800" b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«Предварительный доклад о компьютере  EDVAC» (A First Draft Report on the EDVAC)</a:t>
            </a:r>
            <a:endParaRPr lang="ru-RU" altLang="ru-RU" sz="28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Джон Мочли (John Mauchly) и </a:t>
            </a:r>
            <a:r>
              <a:rPr lang="en-US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Джон Преспер Эккерт (John Presper Eckert)</a:t>
            </a:r>
            <a:endParaRPr lang="ru-RU" altLang="ru-RU" sz="28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ENIAC  (Electronic Numerical Integrator And Computer)</a:t>
            </a:r>
            <a:endParaRPr lang="ru-RU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1318" name="Rectangle 6">
            <a:extLst>
              <a:ext uri="{FF2B5EF4-FFF2-40B4-BE49-F238E27FC236}">
                <a16:creationId xmlns:a16="http://schemas.microsoft.com/office/drawing/2014/main" id="{FC519520-1D55-880B-8A7D-035D543C24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163"/>
            <a:ext cx="9144000" cy="701675"/>
          </a:xfrm>
        </p:spPr>
        <p:txBody>
          <a:bodyPr/>
          <a:lstStyle/>
          <a:p>
            <a:pPr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Компьютер фон Неймана</a:t>
            </a:r>
          </a:p>
        </p:txBody>
      </p:sp>
      <p:sp>
        <p:nvSpPr>
          <p:cNvPr id="7172" name="Rectangle 7">
            <a:extLst>
              <a:ext uri="{FF2B5EF4-FFF2-40B4-BE49-F238E27FC236}">
                <a16:creationId xmlns:a16="http://schemas.microsoft.com/office/drawing/2014/main" id="{23BBC153-5367-FB20-1C58-69D85FB088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22325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ru-RU" altLang="ru-RU" sz="2800">
                <a:solidFill>
                  <a:srgbClr val="000000"/>
                </a:solidFill>
                <a:latin typeface="Times New Roman" panose="02020603050405020304" pitchFamily="18" charset="0"/>
              </a:rPr>
              <a:t>Историческая справка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202" name="Rectangle 2">
            <a:extLst>
              <a:ext uri="{FF2B5EF4-FFF2-40B4-BE49-F238E27FC236}">
                <a16:creationId xmlns:a16="http://schemas.microsoft.com/office/drawing/2014/main" id="{EF589CA5-355D-CC12-239E-8B0E15E9FB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8738"/>
            <a:ext cx="9144000" cy="64135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Внешние устройства</a:t>
            </a:r>
          </a:p>
        </p:txBody>
      </p:sp>
      <p:sp>
        <p:nvSpPr>
          <p:cNvPr id="44035" name="Text Box 3">
            <a:extLst>
              <a:ext uri="{FF2B5EF4-FFF2-40B4-BE49-F238E27FC236}">
                <a16:creationId xmlns:a16="http://schemas.microsoft.com/office/drawing/2014/main" id="{5E287DA6-D6F3-EF8B-7217-1B611608C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20713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Внешние запоминающие устройства (ВЗУ)</a:t>
            </a:r>
            <a:endParaRPr lang="en-US" altLang="ru-RU" sz="28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6" name="Text Box 4">
            <a:extLst>
              <a:ext uri="{FF2B5EF4-FFF2-40B4-BE49-F238E27FC236}">
                <a16:creationId xmlns:a16="http://schemas.microsoft.com/office/drawing/2014/main" id="{959476FF-6055-A0DF-00D7-36B3F7E3A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25538"/>
            <a:ext cx="80772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Обмен данными:</a:t>
            </a:r>
          </a:p>
          <a:p>
            <a:pPr lvl="1" eaLnBrk="1" hangingPunct="1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b="0">
                <a:latin typeface="Times New Roman" panose="02020603050405020304" pitchFamily="18" charset="0"/>
              </a:rPr>
              <a:t> </a:t>
            </a:r>
            <a:r>
              <a:rPr lang="ru-RU" altLang="ru-RU" b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записями фиксированного размера — 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блоками</a:t>
            </a:r>
            <a:endParaRPr lang="ru-RU" altLang="ru-RU">
              <a:latin typeface="Times New Roman" panose="02020603050405020304" pitchFamily="18" charset="0"/>
            </a:endParaRPr>
          </a:p>
          <a:p>
            <a:pPr lvl="1" eaLnBrk="1" hangingPunct="1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i="1">
                <a:latin typeface="Times New Roman" panose="02020603050405020304" pitchFamily="18" charset="0"/>
              </a:rPr>
              <a:t> </a:t>
            </a:r>
            <a:r>
              <a:rPr lang="ru-RU" altLang="ru-RU" b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записями произвольного размера</a:t>
            </a:r>
            <a:r>
              <a:rPr lang="en-US" altLang="ru-RU" i="1">
                <a:latin typeface="Times New Roman" panose="02020603050405020304" pitchFamily="18" charset="0"/>
              </a:rPr>
              <a:t> </a:t>
            </a:r>
            <a:r>
              <a:rPr lang="en-US" altLang="ru-RU" b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44037" name="Text Box 5">
            <a:extLst>
              <a:ext uri="{FF2B5EF4-FFF2-40B4-BE49-F238E27FC236}">
                <a16:creationId xmlns:a16="http://schemas.microsoft.com/office/drawing/2014/main" id="{98A2BEBC-4FC7-5B73-9F48-D896D0297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492375"/>
            <a:ext cx="9144000" cy="42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539750" indent="-179388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08150" indent="-239713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165350" indent="-2397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622550" indent="-2397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079750" indent="-2397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536950" indent="-2397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Доступ к данным:</a:t>
            </a: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</a:p>
          <a:p>
            <a:pPr lvl="2" eaLnBrk="1" hangingPunct="1">
              <a:spcBef>
                <a:spcPct val="10000"/>
              </a:spcBef>
              <a:buClrTx/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операции чтения и записи</a:t>
            </a:r>
            <a:r>
              <a:rPr lang="ru-RU" altLang="ru-RU" sz="2800" b="0">
                <a:latin typeface="Times New Roman" panose="02020603050405020304" pitchFamily="18" charset="0"/>
              </a:rPr>
              <a:t> (жесткий диск, </a:t>
            </a:r>
            <a:r>
              <a:rPr lang="en-US" altLang="ru-RU" sz="2800" b="0">
                <a:latin typeface="Times New Roman" panose="02020603050405020304" pitchFamily="18" charset="0"/>
              </a:rPr>
              <a:t>CD</a:t>
            </a:r>
            <a:r>
              <a:rPr lang="ru-RU" altLang="ru-RU" sz="2800" b="0">
                <a:latin typeface="Times New Roman" panose="02020603050405020304" pitchFamily="18" charset="0"/>
              </a:rPr>
              <a:t>-</a:t>
            </a:r>
            <a:r>
              <a:rPr lang="en-US" altLang="ru-RU" sz="2800" b="0">
                <a:latin typeface="Times New Roman" panose="02020603050405020304" pitchFamily="18" charset="0"/>
              </a:rPr>
              <a:t>RW)</a:t>
            </a:r>
          </a:p>
          <a:p>
            <a:pPr lvl="2" eaLnBrk="1" hangingPunct="1">
              <a:spcBef>
                <a:spcPct val="10000"/>
              </a:spcBef>
              <a:buClrTx/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</a:rPr>
              <a:t>только операции чтения (</a:t>
            </a:r>
            <a:r>
              <a:rPr lang="en-US" altLang="ru-RU" sz="2800" b="0">
                <a:latin typeface="Times New Roman" panose="02020603050405020304" pitchFamily="18" charset="0"/>
              </a:rPr>
              <a:t>CD</a:t>
            </a:r>
            <a:r>
              <a:rPr lang="ru-RU" altLang="ru-RU" sz="2800" b="0">
                <a:latin typeface="Times New Roman" panose="02020603050405020304" pitchFamily="18" charset="0"/>
              </a:rPr>
              <a:t>-</a:t>
            </a:r>
            <a:r>
              <a:rPr lang="en-US" altLang="ru-RU" sz="2800" b="0">
                <a:latin typeface="Times New Roman" panose="02020603050405020304" pitchFamily="18" charset="0"/>
              </a:rPr>
              <a:t>ROM, DVD</a:t>
            </a:r>
            <a:r>
              <a:rPr lang="ru-RU" altLang="ru-RU" sz="2800" b="0">
                <a:latin typeface="Times New Roman" panose="02020603050405020304" pitchFamily="18" charset="0"/>
              </a:rPr>
              <a:t>-</a:t>
            </a:r>
            <a:r>
              <a:rPr lang="en-US" altLang="ru-RU" sz="2800" b="0">
                <a:latin typeface="Times New Roman" panose="02020603050405020304" pitchFamily="18" charset="0"/>
              </a:rPr>
              <a:t>ROM, …)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1000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	Последовательного доступа:</a:t>
            </a:r>
          </a:p>
          <a:p>
            <a:pPr lvl="4" eaLnBrk="1" hangingPunct="1">
              <a:spcBef>
                <a:spcPct val="10000"/>
              </a:spcBef>
              <a:buClrTx/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</a:rPr>
              <a:t>Магнитная лента </a:t>
            </a:r>
          </a:p>
          <a:p>
            <a:pPr eaLnBrk="1" hangingPunct="1">
              <a:spcBef>
                <a:spcPct val="1000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	Прямого доступа:</a:t>
            </a:r>
          </a:p>
          <a:p>
            <a:pPr lvl="4" eaLnBrk="1" hangingPunct="1">
              <a:spcBef>
                <a:spcPct val="10000"/>
              </a:spcBef>
              <a:buClrTx/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</a:rPr>
              <a:t>Магнитные диски</a:t>
            </a:r>
          </a:p>
          <a:p>
            <a:pPr lvl="4" eaLnBrk="1" hangingPunct="1">
              <a:spcBef>
                <a:spcPct val="10000"/>
              </a:spcBef>
              <a:buClrTx/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</a:rPr>
              <a:t>Магнитный барабан</a:t>
            </a:r>
          </a:p>
          <a:p>
            <a:pPr lvl="4" eaLnBrk="1" hangingPunct="1">
              <a:spcBef>
                <a:spcPct val="10000"/>
              </a:spcBef>
              <a:buClrTx/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</a:rPr>
              <a:t>Магнито-электронные ВЗУ прямого доступа</a:t>
            </a:r>
            <a:r>
              <a:rPr lang="en-US" altLang="ru-RU" sz="2800" b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44038" name="Text Box 6">
            <a:extLst>
              <a:ext uri="{FF2B5EF4-FFF2-40B4-BE49-F238E27FC236}">
                <a16:creationId xmlns:a16="http://schemas.microsoft.com/office/drawing/2014/main" id="{FDB61D7A-6433-250F-FDB9-2C9986259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419600"/>
            <a:ext cx="74993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	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en-US" altLang="ru-RU" sz="2400" b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250" name="Rectangle 2">
            <a:extLst>
              <a:ext uri="{FF2B5EF4-FFF2-40B4-BE49-F238E27FC236}">
                <a16:creationId xmlns:a16="http://schemas.microsoft.com/office/drawing/2014/main" id="{871CB98B-BAAD-41B2-28A2-89C543B9AE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65125"/>
            <a:ext cx="9144000" cy="64135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Устройство последовательного доступа</a:t>
            </a:r>
          </a:p>
        </p:txBody>
      </p:sp>
      <p:sp>
        <p:nvSpPr>
          <p:cNvPr id="46083" name="Rectangle 7">
            <a:extLst>
              <a:ext uri="{FF2B5EF4-FFF2-40B4-BE49-F238E27FC236}">
                <a16:creationId xmlns:a16="http://schemas.microsoft.com/office/drawing/2014/main" id="{30A43F36-8A87-BF1A-5941-C73D2CCB0F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6675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Магнитная лента</a:t>
            </a:r>
          </a:p>
        </p:txBody>
      </p:sp>
      <p:sp>
        <p:nvSpPr>
          <p:cNvPr id="46084" name="Text Box 9">
            <a:extLst>
              <a:ext uri="{FF2B5EF4-FFF2-40B4-BE49-F238E27FC236}">
                <a16:creationId xmlns:a16="http://schemas.microsoft.com/office/drawing/2014/main" id="{9A65A7EB-87D4-4142-ED72-C3866982F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5913" y="3822700"/>
            <a:ext cx="1208087" cy="1036638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Маркер конца ленты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6085" name="Text Box 10">
            <a:extLst>
              <a:ext uri="{FF2B5EF4-FFF2-40B4-BE49-F238E27FC236}">
                <a16:creationId xmlns:a16="http://schemas.microsoft.com/office/drawing/2014/main" id="{2278E3C4-DEA6-811D-2D77-D858F49CB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4913" y="3794125"/>
            <a:ext cx="1862137" cy="979488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Маркер конца i-ой записи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6086" name="Text Box 11">
            <a:extLst>
              <a:ext uri="{FF2B5EF4-FFF2-40B4-BE49-F238E27FC236}">
                <a16:creationId xmlns:a16="http://schemas.microsoft.com/office/drawing/2014/main" id="{0BB1767D-743A-6AC7-063E-F61ED55124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3779838"/>
            <a:ext cx="1841500" cy="993775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Маркер начала  i-ой записи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6087" name="Text Box 12">
            <a:extLst>
              <a:ext uri="{FF2B5EF4-FFF2-40B4-BE49-F238E27FC236}">
                <a16:creationId xmlns:a16="http://schemas.microsoft.com/office/drawing/2014/main" id="{05F80BCE-6832-83AE-BC4E-B7EE049FC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779838"/>
            <a:ext cx="1208088" cy="1036637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Маркер начала ленты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6088" name="Rectangle 13">
            <a:extLst>
              <a:ext uri="{FF2B5EF4-FFF2-40B4-BE49-F238E27FC236}">
                <a16:creationId xmlns:a16="http://schemas.microsoft.com/office/drawing/2014/main" id="{62FBDC2F-2DC4-7980-88AB-C4BD95513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1100" y="2878138"/>
            <a:ext cx="4857750" cy="69056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i-ая запись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6089" name="Line 14">
            <a:extLst>
              <a:ext uri="{FF2B5EF4-FFF2-40B4-BE49-F238E27FC236}">
                <a16:creationId xmlns:a16="http://schemas.microsoft.com/office/drawing/2014/main" id="{A3B66A31-EE49-667A-4795-88BB356E9A44}"/>
              </a:ext>
            </a:extLst>
          </p:cNvPr>
          <p:cNvSpPr>
            <a:spLocks noChangeShapeType="1"/>
          </p:cNvSpPr>
          <p:nvPr/>
        </p:nvSpPr>
        <p:spPr bwMode="auto">
          <a:xfrm>
            <a:off x="619125" y="2878138"/>
            <a:ext cx="34512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6090" name="Line 15">
            <a:extLst>
              <a:ext uri="{FF2B5EF4-FFF2-40B4-BE49-F238E27FC236}">
                <a16:creationId xmlns:a16="http://schemas.microsoft.com/office/drawing/2014/main" id="{D9A2C966-43ED-6393-33CC-12F28586B733}"/>
              </a:ext>
            </a:extLst>
          </p:cNvPr>
          <p:cNvSpPr>
            <a:spLocks noChangeShapeType="1"/>
          </p:cNvSpPr>
          <p:nvPr/>
        </p:nvSpPr>
        <p:spPr bwMode="auto">
          <a:xfrm>
            <a:off x="619125" y="3563938"/>
            <a:ext cx="34512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6091" name="Line 16">
            <a:extLst>
              <a:ext uri="{FF2B5EF4-FFF2-40B4-BE49-F238E27FC236}">
                <a16:creationId xmlns:a16="http://schemas.microsoft.com/office/drawing/2014/main" id="{5C6C484A-B181-CBB0-43BB-4B0754B8F0DF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1188" y="2878138"/>
            <a:ext cx="286861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6092" name="Line 17">
            <a:extLst>
              <a:ext uri="{FF2B5EF4-FFF2-40B4-BE49-F238E27FC236}">
                <a16:creationId xmlns:a16="http://schemas.microsoft.com/office/drawing/2014/main" id="{00602A25-1693-1ED7-5C63-AAEC95D99BF6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1188" y="3568700"/>
            <a:ext cx="286861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6093" name="AutoShape 18">
            <a:extLst>
              <a:ext uri="{FF2B5EF4-FFF2-40B4-BE49-F238E27FC236}">
                <a16:creationId xmlns:a16="http://schemas.microsoft.com/office/drawing/2014/main" id="{21C8EA06-FC82-07C0-B6AB-CEBD85B6E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1263" y="3563938"/>
            <a:ext cx="173037" cy="346075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6094" name="AutoShape 19">
            <a:extLst>
              <a:ext uri="{FF2B5EF4-FFF2-40B4-BE49-F238E27FC236}">
                <a16:creationId xmlns:a16="http://schemas.microsoft.com/office/drawing/2014/main" id="{52D8C249-9315-3911-7C22-1905E4AFB1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7238" y="3563938"/>
            <a:ext cx="344487" cy="346075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6095" name="Line 20">
            <a:extLst>
              <a:ext uri="{FF2B5EF4-FFF2-40B4-BE49-F238E27FC236}">
                <a16:creationId xmlns:a16="http://schemas.microsoft.com/office/drawing/2014/main" id="{97E4E418-49D6-B7D4-7E2E-F70EDE5E9EBC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413" y="2873375"/>
            <a:ext cx="0" cy="69056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6096" name="AutoShape 21">
            <a:extLst>
              <a:ext uri="{FF2B5EF4-FFF2-40B4-BE49-F238E27FC236}">
                <a16:creationId xmlns:a16="http://schemas.microsoft.com/office/drawing/2014/main" id="{3156EB35-458F-9F64-4635-4F6BC9AEC3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3563938"/>
            <a:ext cx="173038" cy="346075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6097" name="AutoShape 22">
            <a:extLst>
              <a:ext uri="{FF2B5EF4-FFF2-40B4-BE49-F238E27FC236}">
                <a16:creationId xmlns:a16="http://schemas.microsoft.com/office/drawing/2014/main" id="{AB3598F2-031C-16C1-27BE-2AE31CFC06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375" y="3563938"/>
            <a:ext cx="346075" cy="346075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6098" name="Line 23">
            <a:extLst>
              <a:ext uri="{FF2B5EF4-FFF2-40B4-BE49-F238E27FC236}">
                <a16:creationId xmlns:a16="http://schemas.microsoft.com/office/drawing/2014/main" id="{DED53709-981B-D399-A5BF-9D20F7908514}"/>
              </a:ext>
            </a:extLst>
          </p:cNvPr>
          <p:cNvSpPr>
            <a:spLocks noChangeShapeType="1"/>
          </p:cNvSpPr>
          <p:nvPr/>
        </p:nvSpPr>
        <p:spPr bwMode="auto">
          <a:xfrm>
            <a:off x="8553450" y="2878138"/>
            <a:ext cx="0" cy="69056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6099" name="Line 26">
            <a:extLst>
              <a:ext uri="{FF2B5EF4-FFF2-40B4-BE49-F238E27FC236}">
                <a16:creationId xmlns:a16="http://schemas.microsoft.com/office/drawing/2014/main" id="{E0A2E342-5C1D-AD46-0E23-1227198B2856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6988" y="2873375"/>
            <a:ext cx="0" cy="69056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6100" name="Line 27">
            <a:extLst>
              <a:ext uri="{FF2B5EF4-FFF2-40B4-BE49-F238E27FC236}">
                <a16:creationId xmlns:a16="http://schemas.microsoft.com/office/drawing/2014/main" id="{FA84676E-F076-3011-DB4B-2EA3D4DB80C2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7888" y="2873375"/>
            <a:ext cx="0" cy="69056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274" name="Rectangle 2">
            <a:extLst>
              <a:ext uri="{FF2B5EF4-FFF2-40B4-BE49-F238E27FC236}">
                <a16:creationId xmlns:a16="http://schemas.microsoft.com/office/drawing/2014/main" id="{1A59DACA-DE54-3438-EDA5-E243E19554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60325"/>
            <a:ext cx="9144000" cy="64135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Устройство прямого доступа</a:t>
            </a:r>
          </a:p>
        </p:txBody>
      </p:sp>
      <p:sp>
        <p:nvSpPr>
          <p:cNvPr id="48131" name="Rectangle 9">
            <a:extLst>
              <a:ext uri="{FF2B5EF4-FFF2-40B4-BE49-F238E27FC236}">
                <a16:creationId xmlns:a16="http://schemas.microsoft.com/office/drawing/2014/main" id="{42364B9C-EF9F-95F3-9BF1-7401AD366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215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Магнитные диски</a:t>
            </a:r>
          </a:p>
        </p:txBody>
      </p:sp>
      <p:sp>
        <p:nvSpPr>
          <p:cNvPr id="48132" name="Oval 17">
            <a:extLst>
              <a:ext uri="{FF2B5EF4-FFF2-40B4-BE49-F238E27FC236}">
                <a16:creationId xmlns:a16="http://schemas.microsoft.com/office/drawing/2014/main" id="{413218F2-5C31-13FB-D89B-AB4F4BF76BF8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571875" y="3937000"/>
            <a:ext cx="827088" cy="827088"/>
          </a:xfrm>
          <a:prstGeom prst="ellipse">
            <a:avLst/>
          </a:prstGeom>
          <a:solidFill>
            <a:srgbClr val="C0C0C0"/>
          </a:solidFill>
          <a:ln w="9525">
            <a:round/>
            <a:headEnd/>
            <a:tailEnd/>
          </a:ln>
          <a:scene3d>
            <a:camera prst="legacyObliqueFront">
              <a:rot lat="17099992" lon="0" rev="0"/>
            </a:camera>
            <a:lightRig rig="legacyFlat2" dir="t"/>
          </a:scene3d>
          <a:sp3d extrusionH="887400" prstMaterial="legacyMatte">
            <a:bevelT w="13500" h="13500" prst="angle"/>
            <a:bevelB w="13500" h="13500" prst="angle"/>
            <a:extrusionClr>
              <a:srgbClr val="C0C0C0"/>
            </a:extrusionClr>
            <a:contourClr>
              <a:srgbClr val="C0C0C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8133" name="AutoShape 35">
            <a:extLst>
              <a:ext uri="{FF2B5EF4-FFF2-40B4-BE49-F238E27FC236}">
                <a16:creationId xmlns:a16="http://schemas.microsoft.com/office/drawing/2014/main" id="{9154DB1C-2677-5C0D-8282-3C99EACED14E}"/>
              </a:ext>
            </a:extLst>
          </p:cNvPr>
          <p:cNvSpPr>
            <a:spLocks/>
          </p:cNvSpPr>
          <p:nvPr/>
        </p:nvSpPr>
        <p:spPr bwMode="auto">
          <a:xfrm rot="10800000" flipH="1">
            <a:off x="2330450" y="3275013"/>
            <a:ext cx="3394075" cy="3394075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966" y="10800"/>
                </a:moveTo>
                <a:cubicBezTo>
                  <a:pt x="16966" y="7394"/>
                  <a:pt x="14205" y="4634"/>
                  <a:pt x="10800" y="4634"/>
                </a:cubicBezTo>
                <a:cubicBezTo>
                  <a:pt x="7394" y="4634"/>
                  <a:pt x="4634" y="7394"/>
                  <a:pt x="4634" y="10800"/>
                </a:cubicBezTo>
                <a:cubicBezTo>
                  <a:pt x="4633" y="12208"/>
                  <a:pt x="5116" y="13574"/>
                  <a:pt x="6000" y="14671"/>
                </a:cubicBezTo>
                <a:lnTo>
                  <a:pt x="2393" y="17580"/>
                </a:lnTo>
                <a:cubicBezTo>
                  <a:pt x="844" y="15660"/>
                  <a:pt x="0" y="13267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4" y="-1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9283" y="15817"/>
                </a:lnTo>
                <a:lnTo>
                  <a:pt x="14266" y="10800"/>
                </a:lnTo>
                <a:lnTo>
                  <a:pt x="16966" y="10800"/>
                </a:lnTo>
                <a:close/>
              </a:path>
            </a:pathLst>
          </a:custGeom>
          <a:solidFill>
            <a:schemeClr val="accent2"/>
          </a:solidFill>
          <a:ln w="9525">
            <a:round/>
            <a:headEnd/>
            <a:tailEnd/>
          </a:ln>
          <a:scene3d>
            <a:camera prst="legacyObliqueFront">
              <a:rot lat="17099992" lon="0" rev="0"/>
            </a:camera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chemeClr val="accent2"/>
            </a:extrusionClr>
            <a:contourClr>
              <a:schemeClr val="accent2"/>
            </a:contour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48134" name="Oval 36">
            <a:extLst>
              <a:ext uri="{FF2B5EF4-FFF2-40B4-BE49-F238E27FC236}">
                <a16:creationId xmlns:a16="http://schemas.microsoft.com/office/drawing/2014/main" id="{AE26B0DD-705E-BAB1-8E75-B48634285F21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883400" y="987425"/>
            <a:ext cx="496888" cy="496888"/>
          </a:xfrm>
          <a:prstGeom prst="ellipse">
            <a:avLst/>
          </a:prstGeom>
          <a:solidFill>
            <a:srgbClr val="C0C0C0"/>
          </a:solidFill>
          <a:ln w="9525">
            <a:round/>
            <a:headEnd/>
            <a:tailEnd/>
          </a:ln>
          <a:scene3d>
            <a:camera prst="legacyObliqueFront">
              <a:rot lat="17099992" lon="0" rev="0"/>
            </a:camera>
            <a:lightRig rig="legacyFlat2" dir="t"/>
          </a:scene3d>
          <a:sp3d extrusionH="3783000" prstMaterial="legacyMatte">
            <a:bevelT w="13500" h="13500" prst="angle"/>
            <a:bevelB w="13500" h="13500" prst="angle"/>
            <a:extrusionClr>
              <a:srgbClr val="C0C0C0"/>
            </a:extrusionClr>
            <a:contourClr>
              <a:srgbClr val="C0C0C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8135" name="Oval 14">
            <a:extLst>
              <a:ext uri="{FF2B5EF4-FFF2-40B4-BE49-F238E27FC236}">
                <a16:creationId xmlns:a16="http://schemas.microsoft.com/office/drawing/2014/main" id="{39341F65-7575-1F3E-9DC2-21E45B2CA51C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915319" y="2197894"/>
            <a:ext cx="4140200" cy="4138612"/>
          </a:xfrm>
          <a:prstGeom prst="ellipse">
            <a:avLst/>
          </a:prstGeom>
          <a:solidFill>
            <a:srgbClr val="C0C0C0"/>
          </a:solidFill>
          <a:ln w="9525">
            <a:round/>
            <a:headEnd/>
            <a:tailEnd/>
          </a:ln>
          <a:scene3d>
            <a:camera prst="legacyObliqueFront">
              <a:rot lat="17099992" lon="0" rev="0"/>
            </a:camera>
            <a:lightRig rig="legacyFlat2" dir="t"/>
          </a:scene3d>
          <a:sp3d extrusionH="49200" prstMaterial="legacyMatte">
            <a:bevelT w="13500" h="13500" prst="angle"/>
            <a:bevelB w="13500" h="13500" prst="angle"/>
            <a:extrusionClr>
              <a:srgbClr val="C0C0C0"/>
            </a:extrusionClr>
            <a:contourClr>
              <a:srgbClr val="C0C0C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8136" name="Oval 24">
            <a:extLst>
              <a:ext uri="{FF2B5EF4-FFF2-40B4-BE49-F238E27FC236}">
                <a16:creationId xmlns:a16="http://schemas.microsoft.com/office/drawing/2014/main" id="{B2E36122-D5C2-FD1C-0E82-C4A830D0CDEC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579688" y="2860675"/>
            <a:ext cx="2813050" cy="2813050"/>
          </a:xfrm>
          <a:prstGeom prst="ellipse">
            <a:avLst/>
          </a:prstGeom>
          <a:solidFill>
            <a:srgbClr val="C0C0C0"/>
          </a:solidFill>
          <a:ln w="9525">
            <a:round/>
            <a:headEnd/>
            <a:tailEnd/>
          </a:ln>
          <a:scene3d>
            <a:camera prst="legacyObliqueFront">
              <a:rot lat="17099992" lon="0" rev="0"/>
            </a:camera>
            <a:lightRig rig="legacyFlat2" dir="t"/>
          </a:scene3d>
          <a:sp3d prstMaterial="legacyMatte">
            <a:bevelT w="13500" h="13500" prst="angle"/>
            <a:bevelB w="13500" h="13500" prst="angle"/>
            <a:extrusionClr>
              <a:srgbClr val="C0C0C0"/>
            </a:extrusionClr>
            <a:contourClr>
              <a:srgbClr val="C0C0C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8137" name="Line 32">
            <a:extLst>
              <a:ext uri="{FF2B5EF4-FFF2-40B4-BE49-F238E27FC236}">
                <a16:creationId xmlns:a16="http://schemas.microsoft.com/office/drawing/2014/main" id="{BB1A7C30-76A4-94F7-F5C7-2F2703C7913C}"/>
              </a:ext>
            </a:extLst>
          </p:cNvPr>
          <p:cNvSpPr>
            <a:spLocks noChangeShapeType="1"/>
          </p:cNvSpPr>
          <p:nvPr/>
        </p:nvSpPr>
        <p:spPr bwMode="auto">
          <a:xfrm>
            <a:off x="2579688" y="3108325"/>
            <a:ext cx="0" cy="1158875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38" name="Line 33">
            <a:extLst>
              <a:ext uri="{FF2B5EF4-FFF2-40B4-BE49-F238E27FC236}">
                <a16:creationId xmlns:a16="http://schemas.microsoft.com/office/drawing/2014/main" id="{F0C69B6E-9231-4AA5-34C3-B84112DF147D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2738" y="3108325"/>
            <a:ext cx="0" cy="1158875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39" name="Oval 16">
            <a:extLst>
              <a:ext uri="{FF2B5EF4-FFF2-40B4-BE49-F238E27FC236}">
                <a16:creationId xmlns:a16="http://schemas.microsoft.com/office/drawing/2014/main" id="{FE060B85-2B39-8160-BC96-F28632191A36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571875" y="2860675"/>
            <a:ext cx="827088" cy="827088"/>
          </a:xfrm>
          <a:prstGeom prst="ellipse">
            <a:avLst/>
          </a:prstGeom>
          <a:solidFill>
            <a:srgbClr val="C0C0C0"/>
          </a:solidFill>
          <a:ln w="9525">
            <a:round/>
            <a:headEnd/>
            <a:tailEnd/>
          </a:ln>
          <a:scene3d>
            <a:camera prst="legacyObliqueFront">
              <a:rot lat="17099992" lon="0" rev="0"/>
            </a:camera>
            <a:lightRig rig="legacyFlat2" dir="t"/>
          </a:scene3d>
          <a:sp3d extrusionH="887400" prstMaterial="legacyMatte">
            <a:bevelT w="13500" h="13500" prst="angle"/>
            <a:bevelB w="13500" h="13500" prst="angle"/>
            <a:extrusionClr>
              <a:srgbClr val="C0C0C0"/>
            </a:extrusionClr>
            <a:contourClr>
              <a:srgbClr val="C0C0C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8140" name="Oval 13">
            <a:extLst>
              <a:ext uri="{FF2B5EF4-FFF2-40B4-BE49-F238E27FC236}">
                <a16:creationId xmlns:a16="http://schemas.microsoft.com/office/drawing/2014/main" id="{3FE4A715-AF98-B478-8ECC-AB0C7E3D0AF8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916112" y="1120776"/>
            <a:ext cx="4138613" cy="4138612"/>
          </a:xfrm>
          <a:prstGeom prst="ellipse">
            <a:avLst/>
          </a:prstGeom>
          <a:solidFill>
            <a:srgbClr val="C0C0C0"/>
          </a:solidFill>
          <a:ln w="9525">
            <a:round/>
            <a:headEnd/>
            <a:tailEnd/>
          </a:ln>
          <a:scene3d>
            <a:camera prst="legacyObliqueFront">
              <a:rot lat="17099992" lon="0" rev="0"/>
            </a:camera>
            <a:lightRig rig="legacyFlat2" dir="t"/>
          </a:scene3d>
          <a:sp3d extrusionH="49200" prstMaterial="legacyMatte">
            <a:bevelT w="13500" h="13500" prst="angle"/>
            <a:bevelB w="13500" h="13500" prst="angle"/>
            <a:extrusionClr>
              <a:srgbClr val="C0C0C0"/>
            </a:extrusionClr>
            <a:contourClr>
              <a:srgbClr val="C0C0C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8141" name="Rectangle 3">
            <a:extLst>
              <a:ext uri="{FF2B5EF4-FFF2-40B4-BE49-F238E27FC236}">
                <a16:creationId xmlns:a16="http://schemas.microsoft.com/office/drawing/2014/main" id="{A806D604-2BF3-04FF-F436-E66B3CEB71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9638" y="172720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8142" name="Rectangle 4">
            <a:extLst>
              <a:ext uri="{FF2B5EF4-FFF2-40B4-BE49-F238E27FC236}">
                <a16:creationId xmlns:a16="http://schemas.microsoft.com/office/drawing/2014/main" id="{4FC2DE5C-7761-09FD-5F9B-7586C0F71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9638" y="172720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8143" name="Rectangle 5">
            <a:extLst>
              <a:ext uri="{FF2B5EF4-FFF2-40B4-BE49-F238E27FC236}">
                <a16:creationId xmlns:a16="http://schemas.microsoft.com/office/drawing/2014/main" id="{B1229573-7D6E-B575-E9E3-B341208AFA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9638" y="172720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8144" name="Rectangle 6">
            <a:extLst>
              <a:ext uri="{FF2B5EF4-FFF2-40B4-BE49-F238E27FC236}">
                <a16:creationId xmlns:a16="http://schemas.microsoft.com/office/drawing/2014/main" id="{CD254951-44AF-B837-BF43-FFC95052B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9638" y="172720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8145" name="Oval 23">
            <a:extLst>
              <a:ext uri="{FF2B5EF4-FFF2-40B4-BE49-F238E27FC236}">
                <a16:creationId xmlns:a16="http://schemas.microsoft.com/office/drawing/2014/main" id="{87B9267E-C318-CBA2-94E9-A26DA23F1B7A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579688" y="1784350"/>
            <a:ext cx="2813050" cy="2813050"/>
          </a:xfrm>
          <a:prstGeom prst="ellipse">
            <a:avLst/>
          </a:prstGeom>
          <a:solidFill>
            <a:srgbClr val="C0C0C0"/>
          </a:solidFill>
          <a:ln w="9525">
            <a:round/>
            <a:headEnd/>
            <a:tailEnd/>
          </a:ln>
          <a:scene3d>
            <a:camera prst="legacyObliqueFront">
              <a:rot lat="17099992" lon="0" rev="0"/>
            </a:camera>
            <a:lightRig rig="legacyFlat2" dir="t"/>
          </a:scene3d>
          <a:sp3d prstMaterial="legacyMatte">
            <a:bevelT w="13500" h="13500" prst="angle"/>
            <a:bevelB w="13500" h="13500" prst="angle"/>
            <a:extrusionClr>
              <a:srgbClr val="C0C0C0"/>
            </a:extrusionClr>
            <a:contourClr>
              <a:srgbClr val="C0C0C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8146" name="Oval 15">
            <a:extLst>
              <a:ext uri="{FF2B5EF4-FFF2-40B4-BE49-F238E27FC236}">
                <a16:creationId xmlns:a16="http://schemas.microsoft.com/office/drawing/2014/main" id="{A2D127E7-6B84-417C-1002-A3D1FA14509A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572669" y="1785144"/>
            <a:ext cx="825500" cy="827088"/>
          </a:xfrm>
          <a:prstGeom prst="ellipse">
            <a:avLst/>
          </a:prstGeom>
          <a:solidFill>
            <a:srgbClr val="C0C0C0"/>
          </a:solidFill>
          <a:ln w="9525">
            <a:round/>
            <a:headEnd/>
            <a:tailEnd/>
          </a:ln>
          <a:scene3d>
            <a:camera prst="legacyObliqueFront">
              <a:rot lat="17099992" lon="0" rev="0"/>
            </a:camera>
            <a:lightRig rig="legacyFlat2" dir="t"/>
          </a:scene3d>
          <a:sp3d extrusionH="887400" prstMaterial="legacyMatte">
            <a:bevelT w="13500" h="13500" prst="angle"/>
            <a:bevelB w="13500" h="13500" prst="angle"/>
            <a:extrusionClr>
              <a:srgbClr val="C0C0C0"/>
            </a:extrusionClr>
            <a:contourClr>
              <a:srgbClr val="C0C0C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8147" name="Line 30">
            <a:extLst>
              <a:ext uri="{FF2B5EF4-FFF2-40B4-BE49-F238E27FC236}">
                <a16:creationId xmlns:a16="http://schemas.microsoft.com/office/drawing/2014/main" id="{3CEA7A4A-6F7E-51D4-C40D-51B69A389065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2738" y="2032000"/>
            <a:ext cx="0" cy="1158875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48" name="Line 31">
            <a:extLst>
              <a:ext uri="{FF2B5EF4-FFF2-40B4-BE49-F238E27FC236}">
                <a16:creationId xmlns:a16="http://schemas.microsoft.com/office/drawing/2014/main" id="{4F23CEC6-2B57-EA2E-783A-EEC357FB0FA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79688" y="2032000"/>
            <a:ext cx="0" cy="1158875"/>
          </a:xfrm>
          <a:prstGeom prst="line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49" name="Oval 11">
            <a:extLst>
              <a:ext uri="{FF2B5EF4-FFF2-40B4-BE49-F238E27FC236}">
                <a16:creationId xmlns:a16="http://schemas.microsoft.com/office/drawing/2014/main" id="{61BE62B9-CF6A-E77D-A5D7-06DE2D92DAE6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916112" y="44451"/>
            <a:ext cx="4138613" cy="4138612"/>
          </a:xfrm>
          <a:prstGeom prst="ellipse">
            <a:avLst/>
          </a:prstGeom>
          <a:solidFill>
            <a:srgbClr val="C0C0C0"/>
          </a:solidFill>
          <a:ln w="9525">
            <a:round/>
            <a:headEnd/>
            <a:tailEnd/>
          </a:ln>
          <a:scene3d>
            <a:camera prst="legacyObliqueFront">
              <a:rot lat="17099992" lon="0" rev="0"/>
            </a:camera>
            <a:lightRig rig="legacyFlat2" dir="t"/>
          </a:scene3d>
          <a:sp3d extrusionH="49200" prstMaterial="legacyMatte">
            <a:bevelT w="13500" h="13500" prst="angle"/>
            <a:bevelB w="13500" h="13500" prst="angle"/>
            <a:extrusionClr>
              <a:srgbClr val="C0C0C0"/>
            </a:extrusionClr>
            <a:contourClr>
              <a:srgbClr val="C0C0C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8150" name="Oval 18">
            <a:extLst>
              <a:ext uri="{FF2B5EF4-FFF2-40B4-BE49-F238E27FC236}">
                <a16:creationId xmlns:a16="http://schemas.microsoft.com/office/drawing/2014/main" id="{DCD59F22-3FA4-9D65-6D5E-6D6B82AEE396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578894" y="707232"/>
            <a:ext cx="2814637" cy="2813050"/>
          </a:xfrm>
          <a:prstGeom prst="ellipse">
            <a:avLst/>
          </a:prstGeom>
          <a:solidFill>
            <a:srgbClr val="C0C0C0"/>
          </a:solidFill>
          <a:ln w="9525">
            <a:round/>
            <a:headEnd/>
            <a:tailEnd/>
          </a:ln>
          <a:scene3d>
            <a:camera prst="legacyObliqueFront">
              <a:rot lat="17099992" lon="0" rev="0"/>
            </a:camera>
            <a:lightRig rig="legacyFlat2" dir="t"/>
          </a:scene3d>
          <a:sp3d prstMaterial="legacyMatte">
            <a:bevelT w="13500" h="13500" prst="angle"/>
            <a:bevelB w="13500" h="13500" prst="angle"/>
            <a:extrusionClr>
              <a:srgbClr val="C0C0C0"/>
            </a:extrusionClr>
            <a:contourClr>
              <a:srgbClr val="C0C0C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8151" name="Line 19">
            <a:extLst>
              <a:ext uri="{FF2B5EF4-FFF2-40B4-BE49-F238E27FC236}">
                <a16:creationId xmlns:a16="http://schemas.microsoft.com/office/drawing/2014/main" id="{8472986B-F5D7-26C3-E727-F6FB3284022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16113" y="2114550"/>
            <a:ext cx="4138612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52" name="Line 20">
            <a:extLst>
              <a:ext uri="{FF2B5EF4-FFF2-40B4-BE49-F238E27FC236}">
                <a16:creationId xmlns:a16="http://schemas.microsoft.com/office/drawing/2014/main" id="{53C83B9C-6331-825C-6965-EB42CE0B6142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1700213"/>
            <a:ext cx="2484438" cy="828675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53" name="Line 21">
            <a:extLst>
              <a:ext uri="{FF2B5EF4-FFF2-40B4-BE49-F238E27FC236}">
                <a16:creationId xmlns:a16="http://schemas.microsoft.com/office/drawing/2014/main" id="{05950684-23F1-C7AD-676F-6C72E96F863E}"/>
              </a:ext>
            </a:extLst>
          </p:cNvPr>
          <p:cNvSpPr>
            <a:spLocks noChangeShapeType="1"/>
          </p:cNvSpPr>
          <p:nvPr/>
        </p:nvSpPr>
        <p:spPr bwMode="auto">
          <a:xfrm>
            <a:off x="3986213" y="1535113"/>
            <a:ext cx="0" cy="1158875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54" name="Line 22">
            <a:extLst>
              <a:ext uri="{FF2B5EF4-FFF2-40B4-BE49-F238E27FC236}">
                <a16:creationId xmlns:a16="http://schemas.microsoft.com/office/drawing/2014/main" id="{5BC7A8A8-4E8A-177D-4840-CCDA5B5E431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43200" y="1701800"/>
            <a:ext cx="2401888" cy="827088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55" name="Oval 12">
            <a:extLst>
              <a:ext uri="{FF2B5EF4-FFF2-40B4-BE49-F238E27FC236}">
                <a16:creationId xmlns:a16="http://schemas.microsoft.com/office/drawing/2014/main" id="{A1A5994B-3B90-27EE-68BE-FA4461BF8293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573463" y="1238250"/>
            <a:ext cx="827088" cy="827087"/>
          </a:xfrm>
          <a:prstGeom prst="ellipse">
            <a:avLst/>
          </a:prstGeom>
          <a:solidFill>
            <a:srgbClr val="C0C0C0"/>
          </a:solidFill>
          <a:ln w="9525">
            <a:round/>
            <a:headEnd/>
            <a:tailEnd/>
          </a:ln>
          <a:scene3d>
            <a:camera prst="legacyObliqueFront">
              <a:rot lat="17099992" lon="0" rev="0"/>
            </a:camera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C0C0C0"/>
            </a:extrusionClr>
            <a:contourClr>
              <a:srgbClr val="C0C0C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8156" name="AutoShape 42">
            <a:extLst>
              <a:ext uri="{FF2B5EF4-FFF2-40B4-BE49-F238E27FC236}">
                <a16:creationId xmlns:a16="http://schemas.microsoft.com/office/drawing/2014/main" id="{7AB63509-67F1-29D8-2CCA-919414FB0D33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931694" y="3148807"/>
            <a:ext cx="579437" cy="1822450"/>
          </a:xfrm>
          <a:prstGeom prst="triangle">
            <a:avLst>
              <a:gd name="adj" fmla="val 50000"/>
            </a:avLst>
          </a:prstGeom>
          <a:solidFill>
            <a:srgbClr val="C0C0C0"/>
          </a:solidFill>
          <a:ln w="9525">
            <a:miter lim="800000"/>
            <a:headEnd/>
            <a:tailEnd/>
          </a:ln>
          <a:scene3d>
            <a:camera prst="legacyObliqueFront">
              <a:rot lat="17099992" lon="0" rev="0"/>
            </a:camera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C0C0C0"/>
            </a:extrusionClr>
            <a:contourClr>
              <a:srgbClr val="C0C0C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8157" name="Oval 41">
            <a:extLst>
              <a:ext uri="{FF2B5EF4-FFF2-40B4-BE49-F238E27FC236}">
                <a16:creationId xmlns:a16="http://schemas.microsoft.com/office/drawing/2014/main" id="{5CB8D6E8-7315-990C-DA3B-1F5916C12807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881813" y="2614613"/>
            <a:ext cx="496887" cy="496887"/>
          </a:xfrm>
          <a:prstGeom prst="ellipse">
            <a:avLst/>
          </a:prstGeom>
          <a:solidFill>
            <a:srgbClr val="C0C0C0"/>
          </a:solidFill>
          <a:ln w="9525">
            <a:round/>
            <a:headEnd/>
            <a:tailEnd/>
          </a:ln>
          <a:scene3d>
            <a:camera prst="legacyObliqueFront">
              <a:rot lat="17099992" lon="0" rev="0"/>
            </a:camera>
            <a:lightRig rig="legacyFlat2" dir="t"/>
          </a:scene3d>
          <a:sp3d extrusionH="1217600" prstMaterial="legacyMatte">
            <a:bevelT w="13500" h="13500" prst="angle"/>
            <a:bevelB w="13500" h="13500" prst="angle"/>
            <a:extrusionClr>
              <a:srgbClr val="C0C0C0"/>
            </a:extrusionClr>
            <a:contourClr>
              <a:srgbClr val="C0C0C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8158" name="AutoShape 39">
            <a:extLst>
              <a:ext uri="{FF2B5EF4-FFF2-40B4-BE49-F238E27FC236}">
                <a16:creationId xmlns:a16="http://schemas.microsoft.com/office/drawing/2014/main" id="{C69558FC-D574-2BB0-7E48-02E4D6D3D774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931694" y="2072482"/>
            <a:ext cx="579437" cy="1822450"/>
          </a:xfrm>
          <a:prstGeom prst="triangle">
            <a:avLst>
              <a:gd name="adj" fmla="val 50000"/>
            </a:avLst>
          </a:prstGeom>
          <a:solidFill>
            <a:srgbClr val="C0C0C0"/>
          </a:solidFill>
          <a:ln w="9525">
            <a:miter lim="800000"/>
            <a:headEnd/>
            <a:tailEnd/>
          </a:ln>
          <a:scene3d>
            <a:camera prst="legacyObliqueFront">
              <a:rot lat="17099992" lon="0" rev="0"/>
            </a:camera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C0C0C0"/>
            </a:extrusionClr>
            <a:contourClr>
              <a:srgbClr val="C0C0C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8159" name="Oval 40">
            <a:extLst>
              <a:ext uri="{FF2B5EF4-FFF2-40B4-BE49-F238E27FC236}">
                <a16:creationId xmlns:a16="http://schemas.microsoft.com/office/drawing/2014/main" id="{12E4DB13-CFC9-A7A7-694E-93F90435D8BD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882607" y="1526381"/>
            <a:ext cx="495300" cy="496887"/>
          </a:xfrm>
          <a:prstGeom prst="ellipse">
            <a:avLst/>
          </a:prstGeom>
          <a:solidFill>
            <a:srgbClr val="C0C0C0"/>
          </a:solidFill>
          <a:ln w="9525">
            <a:round/>
            <a:headEnd/>
            <a:tailEnd/>
          </a:ln>
          <a:scene3d>
            <a:camera prst="legacyObliqueFront">
              <a:rot lat="17099992" lon="0" rev="0"/>
            </a:camera>
            <a:lightRig rig="legacyFlat2" dir="t"/>
          </a:scene3d>
          <a:sp3d extrusionH="1230300" prstMaterial="legacyMatte">
            <a:bevelT w="13500" h="13500" prst="angle"/>
            <a:bevelB w="13500" h="13500" prst="angle"/>
            <a:extrusionClr>
              <a:srgbClr val="C0C0C0"/>
            </a:extrusionClr>
            <a:contourClr>
              <a:srgbClr val="C0C0C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8160" name="AutoShape 37">
            <a:extLst>
              <a:ext uri="{FF2B5EF4-FFF2-40B4-BE49-F238E27FC236}">
                <a16:creationId xmlns:a16="http://schemas.microsoft.com/office/drawing/2014/main" id="{D460FB89-840C-5627-589C-39CBA3B912E1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932488" y="995363"/>
            <a:ext cx="577850" cy="1822450"/>
          </a:xfrm>
          <a:prstGeom prst="triangle">
            <a:avLst>
              <a:gd name="adj" fmla="val 50000"/>
            </a:avLst>
          </a:prstGeom>
          <a:solidFill>
            <a:srgbClr val="C0C0C0"/>
          </a:solidFill>
          <a:ln w="9525">
            <a:miter lim="800000"/>
            <a:headEnd/>
            <a:tailEnd/>
          </a:ln>
          <a:scene3d>
            <a:camera prst="legacyObliqueFront">
              <a:rot lat="17099992" lon="0" rev="0"/>
            </a:camera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C0C0C0"/>
            </a:extrusionClr>
            <a:contourClr>
              <a:srgbClr val="C0C0C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grpSp>
        <p:nvGrpSpPr>
          <p:cNvPr id="48161" name="Group 65">
            <a:extLst>
              <a:ext uri="{FF2B5EF4-FFF2-40B4-BE49-F238E27FC236}">
                <a16:creationId xmlns:a16="http://schemas.microsoft.com/office/drawing/2014/main" id="{33EF3E9D-21F0-997B-8CA1-D88BB8F2F109}"/>
              </a:ext>
            </a:extLst>
          </p:cNvPr>
          <p:cNvGrpSpPr>
            <a:grpSpLocks/>
          </p:cNvGrpSpPr>
          <p:nvPr/>
        </p:nvGrpSpPr>
        <p:grpSpPr bwMode="auto">
          <a:xfrm>
            <a:off x="7043738" y="4365625"/>
            <a:ext cx="1919287" cy="592138"/>
            <a:chOff x="3803" y="3475"/>
            <a:chExt cx="1209" cy="373"/>
          </a:xfrm>
        </p:grpSpPr>
        <p:sp>
          <p:nvSpPr>
            <p:cNvPr id="48174" name="Line 45">
              <a:extLst>
                <a:ext uri="{FF2B5EF4-FFF2-40B4-BE49-F238E27FC236}">
                  <a16:creationId xmlns:a16="http://schemas.microsoft.com/office/drawing/2014/main" id="{0C4AF854-FA81-9B4C-DF2D-7260E5AB79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803" y="3475"/>
              <a:ext cx="417" cy="3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8175" name="Line 46">
              <a:extLst>
                <a:ext uri="{FF2B5EF4-FFF2-40B4-BE49-F238E27FC236}">
                  <a16:creationId xmlns:a16="http://schemas.microsoft.com/office/drawing/2014/main" id="{43223515-DF8C-3D91-8BE3-24012FB2F9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30" y="3838"/>
              <a:ext cx="7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8176" name="Text Box 47">
              <a:extLst>
                <a:ext uri="{FF2B5EF4-FFF2-40B4-BE49-F238E27FC236}">
                  <a16:creationId xmlns:a16="http://schemas.microsoft.com/office/drawing/2014/main" id="{71BD496A-9278-BABE-50F6-56FB79501D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2" y="3560"/>
              <a:ext cx="70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400" b="0">
                  <a:latin typeface="Times New Roman" panose="02020603050405020304" pitchFamily="18" charset="0"/>
                </a:rPr>
                <a:t>штанга</a:t>
              </a:r>
            </a:p>
          </p:txBody>
        </p:sp>
      </p:grpSp>
      <p:grpSp>
        <p:nvGrpSpPr>
          <p:cNvPr id="48162" name="Group 53">
            <a:extLst>
              <a:ext uri="{FF2B5EF4-FFF2-40B4-BE49-F238E27FC236}">
                <a16:creationId xmlns:a16="http://schemas.microsoft.com/office/drawing/2014/main" id="{BB68081C-3B30-5F23-5252-4C4FFEA12B2F}"/>
              </a:ext>
            </a:extLst>
          </p:cNvPr>
          <p:cNvGrpSpPr>
            <a:grpSpLocks/>
          </p:cNvGrpSpPr>
          <p:nvPr/>
        </p:nvGrpSpPr>
        <p:grpSpPr bwMode="auto">
          <a:xfrm>
            <a:off x="971550" y="1182688"/>
            <a:ext cx="1903413" cy="1022350"/>
            <a:chOff x="3833" y="693"/>
            <a:chExt cx="1043" cy="560"/>
          </a:xfrm>
        </p:grpSpPr>
        <p:sp>
          <p:nvSpPr>
            <p:cNvPr id="48171" name="Line 54">
              <a:extLst>
                <a:ext uri="{FF2B5EF4-FFF2-40B4-BE49-F238E27FC236}">
                  <a16:creationId xmlns:a16="http://schemas.microsoft.com/office/drawing/2014/main" id="{E26934DF-EB0D-B9FF-D1A4-5352EA3853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513" y="935"/>
              <a:ext cx="363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8172" name="Line 55">
              <a:extLst>
                <a:ext uri="{FF2B5EF4-FFF2-40B4-BE49-F238E27FC236}">
                  <a16:creationId xmlns:a16="http://schemas.microsoft.com/office/drawing/2014/main" id="{4F286F4A-EFBC-D378-8ED7-0A40E58D43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33" y="935"/>
              <a:ext cx="6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8173" name="Text Box 56">
              <a:extLst>
                <a:ext uri="{FF2B5EF4-FFF2-40B4-BE49-F238E27FC236}">
                  <a16:creationId xmlns:a16="http://schemas.microsoft.com/office/drawing/2014/main" id="{5C744CC1-F4CA-10CA-5E3B-A4388C6F70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8" y="693"/>
              <a:ext cx="57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400" b="0">
                  <a:latin typeface="Times New Roman" panose="02020603050405020304" pitchFamily="18" charset="0"/>
                </a:rPr>
                <a:t>сектор</a:t>
              </a:r>
            </a:p>
          </p:txBody>
        </p:sp>
      </p:grpSp>
      <p:sp>
        <p:nvSpPr>
          <p:cNvPr id="48163" name="Line 58">
            <a:extLst>
              <a:ext uri="{FF2B5EF4-FFF2-40B4-BE49-F238E27FC236}">
                <a16:creationId xmlns:a16="http://schemas.microsoft.com/office/drawing/2014/main" id="{5F139B81-6F8F-73CE-950F-23C6227E712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51013" y="3852863"/>
            <a:ext cx="828675" cy="828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64" name="Line 59">
            <a:extLst>
              <a:ext uri="{FF2B5EF4-FFF2-40B4-BE49-F238E27FC236}">
                <a16:creationId xmlns:a16="http://schemas.microsoft.com/office/drawing/2014/main" id="{E4E0156B-13BB-BF5A-603E-1A3E2B1642A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7800" y="4681538"/>
            <a:ext cx="15732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65" name="Text Box 60">
            <a:extLst>
              <a:ext uri="{FF2B5EF4-FFF2-40B4-BE49-F238E27FC236}">
                <a16:creationId xmlns:a16="http://schemas.microsoft.com/office/drawing/2014/main" id="{701B824F-3676-02C8-99DF-F0708358F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3873500"/>
            <a:ext cx="1727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Условный цилиндр</a:t>
            </a:r>
          </a:p>
        </p:txBody>
      </p:sp>
      <p:sp>
        <p:nvSpPr>
          <p:cNvPr id="48166" name="Oval 38">
            <a:extLst>
              <a:ext uri="{FF2B5EF4-FFF2-40B4-BE49-F238E27FC236}">
                <a16:creationId xmlns:a16="http://schemas.microsoft.com/office/drawing/2014/main" id="{C91706F1-369B-9B5A-CE6E-1A7BBC9C501F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881813" y="987425"/>
            <a:ext cx="496888" cy="496887"/>
          </a:xfrm>
          <a:prstGeom prst="ellipse">
            <a:avLst/>
          </a:prstGeom>
          <a:solidFill>
            <a:srgbClr val="C0C0C0"/>
          </a:solidFill>
          <a:ln w="9525">
            <a:round/>
            <a:headEnd/>
            <a:tailEnd/>
          </a:ln>
          <a:scene3d>
            <a:camera prst="legacyObliqueFront">
              <a:rot lat="17099992" lon="0" rev="0"/>
            </a:camera>
            <a:lightRig rig="legacyFlat2" dir="t"/>
          </a:scene3d>
          <a:sp3d extrusionH="684200" prstMaterial="legacyMatte">
            <a:bevelT w="13500" h="13500" prst="angle"/>
            <a:bevelB w="13500" h="13500" prst="angle"/>
            <a:extrusionClr>
              <a:srgbClr val="C0C0C0"/>
            </a:extrusionClr>
            <a:contourClr>
              <a:srgbClr val="C0C0C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8167" name="Line 50">
            <a:extLst>
              <a:ext uri="{FF2B5EF4-FFF2-40B4-BE49-F238E27FC236}">
                <a16:creationId xmlns:a16="http://schemas.microsoft.com/office/drawing/2014/main" id="{9A3D3816-1D52-7490-330B-03F0C941E4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38975" y="1281113"/>
            <a:ext cx="688975" cy="701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68" name="Line 51">
            <a:extLst>
              <a:ext uri="{FF2B5EF4-FFF2-40B4-BE49-F238E27FC236}">
                <a16:creationId xmlns:a16="http://schemas.microsoft.com/office/drawing/2014/main" id="{CC90C790-AB9A-7463-1EE0-51F058DDFBF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724775" y="1277938"/>
            <a:ext cx="12398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69" name="Text Box 52">
            <a:extLst>
              <a:ext uri="{FF2B5EF4-FFF2-40B4-BE49-F238E27FC236}">
                <a16:creationId xmlns:a16="http://schemas.microsoft.com/office/drawing/2014/main" id="{85FADDB6-BA01-C42D-05DF-22D88C012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9225" y="836613"/>
            <a:ext cx="1192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головка</a:t>
            </a:r>
          </a:p>
        </p:txBody>
      </p:sp>
      <p:sp>
        <p:nvSpPr>
          <p:cNvPr id="48170" name="Text Box 72">
            <a:extLst>
              <a:ext uri="{FF2B5EF4-FFF2-40B4-BE49-F238E27FC236}">
                <a16:creationId xmlns:a16="http://schemas.microsoft.com/office/drawing/2014/main" id="{98DA4F6C-6ECD-8DE4-69AE-12BB9AFFE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5445125"/>
            <a:ext cx="88725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Операции, необходимые для начала чтения (позиционирования)</a:t>
            </a:r>
          </a:p>
          <a:p>
            <a:pPr eaLnBrk="1" hangingPunct="1">
              <a:spcBef>
                <a:spcPct val="0"/>
              </a:spcBef>
              <a:buSzTx/>
              <a:buFontTx/>
              <a:buAutoNum type="arabicPeriod"/>
            </a:pPr>
            <a:r>
              <a:rPr lang="ru-RU" altLang="ru-RU" sz="2000" b="0">
                <a:latin typeface="Times New Roman" panose="02020603050405020304" pitchFamily="18" charset="0"/>
              </a:rPr>
              <a:t>Установка головки на требуемую дорожку</a:t>
            </a:r>
          </a:p>
          <a:p>
            <a:pPr eaLnBrk="1" hangingPunct="1">
              <a:spcBef>
                <a:spcPct val="0"/>
              </a:spcBef>
              <a:buSzTx/>
              <a:buFontTx/>
              <a:buAutoNum type="arabicPeriod"/>
            </a:pPr>
            <a:r>
              <a:rPr lang="ru-RU" altLang="ru-RU" sz="2000" b="0">
                <a:latin typeface="Times New Roman" panose="02020603050405020304" pitchFamily="18" charset="0"/>
              </a:rPr>
              <a:t>Поворот для совмещения головки с началом сектора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22" name="Rectangle 1026">
            <a:extLst>
              <a:ext uri="{FF2B5EF4-FFF2-40B4-BE49-F238E27FC236}">
                <a16:creationId xmlns:a16="http://schemas.microsoft.com/office/drawing/2014/main" id="{A231DA30-1F34-B26B-29E9-C695AB50DA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61913"/>
            <a:ext cx="9144000" cy="64135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Устройство прямого доступа</a:t>
            </a:r>
          </a:p>
        </p:txBody>
      </p:sp>
      <p:sp>
        <p:nvSpPr>
          <p:cNvPr id="50179" name="Rectangle 1031">
            <a:extLst>
              <a:ext uri="{FF2B5EF4-FFF2-40B4-BE49-F238E27FC236}">
                <a16:creationId xmlns:a16="http://schemas.microsoft.com/office/drawing/2014/main" id="{DEC19FE2-FFC5-5BE0-3E3E-504077E0C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215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Магнитный барабан</a:t>
            </a:r>
          </a:p>
        </p:txBody>
      </p:sp>
      <p:grpSp>
        <p:nvGrpSpPr>
          <p:cNvPr id="50180" name="Group 1086">
            <a:extLst>
              <a:ext uri="{FF2B5EF4-FFF2-40B4-BE49-F238E27FC236}">
                <a16:creationId xmlns:a16="http://schemas.microsoft.com/office/drawing/2014/main" id="{CAD98C20-40D1-8AFA-C1C4-2B6FD2299E45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1052513"/>
            <a:ext cx="8007350" cy="4489450"/>
            <a:chOff x="286" y="1146"/>
            <a:chExt cx="5044" cy="2828"/>
          </a:xfrm>
        </p:grpSpPr>
        <p:sp>
          <p:nvSpPr>
            <p:cNvPr id="50182" name="Oval 1076">
              <a:extLst>
                <a:ext uri="{FF2B5EF4-FFF2-40B4-BE49-F238E27FC236}">
                  <a16:creationId xmlns:a16="http://schemas.microsoft.com/office/drawing/2014/main" id="{3C5A34FF-05F8-CE18-5CB4-ED760CFAEA9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012" y="2704"/>
              <a:ext cx="318" cy="318"/>
            </a:xfrm>
            <a:prstGeom prst="ellipse">
              <a:avLst/>
            </a:prstGeom>
            <a:solidFill>
              <a:srgbClr val="C0C0C0"/>
            </a:solidFill>
            <a:ln w="9525">
              <a:round/>
              <a:headEnd/>
              <a:tailEnd/>
            </a:ln>
            <a:scene3d>
              <a:camera prst="legacyObliqueFront">
                <a:rot lat="0" lon="3300000" rev="0"/>
              </a:camera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0183" name="AutoShape 1044">
              <a:extLst>
                <a:ext uri="{FF2B5EF4-FFF2-40B4-BE49-F238E27FC236}">
                  <a16:creationId xmlns:a16="http://schemas.microsoft.com/office/drawing/2014/main" id="{12D027C1-B5F6-5834-FB71-81836A78BD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3288" y="1788"/>
              <a:ext cx="318" cy="363"/>
            </a:xfrm>
            <a:prstGeom prst="triangle">
              <a:avLst>
                <a:gd name="adj" fmla="val 50000"/>
              </a:avLst>
            </a:pr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ObliqueFront">
                <a:rot lat="0" lon="3900000" rev="0"/>
              </a:camera>
              <a:lightRig rig="legacyFlat3" dir="b"/>
            </a:scene3d>
            <a:sp3d extrusionH="492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0184" name="AutoShape 1045">
              <a:extLst>
                <a:ext uri="{FF2B5EF4-FFF2-40B4-BE49-F238E27FC236}">
                  <a16:creationId xmlns:a16="http://schemas.microsoft.com/office/drawing/2014/main" id="{861DB5F9-49F6-4A77-A98E-E18513773B4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3015" y="1788"/>
              <a:ext cx="318" cy="363"/>
            </a:xfrm>
            <a:prstGeom prst="triangle">
              <a:avLst>
                <a:gd name="adj" fmla="val 50000"/>
              </a:avLst>
            </a:pr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ObliqueFront">
                <a:rot lat="0" lon="3900000" rev="0"/>
              </a:camera>
              <a:lightRig rig="legacyFlat3" dir="b"/>
            </a:scene3d>
            <a:sp3d extrusionH="492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0185" name="AutoShape 1046">
              <a:extLst>
                <a:ext uri="{FF2B5EF4-FFF2-40B4-BE49-F238E27FC236}">
                  <a16:creationId xmlns:a16="http://schemas.microsoft.com/office/drawing/2014/main" id="{721A0625-A56C-0DD5-5665-0B000AE4E05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2743" y="1788"/>
              <a:ext cx="318" cy="363"/>
            </a:xfrm>
            <a:prstGeom prst="triangle">
              <a:avLst>
                <a:gd name="adj" fmla="val 50000"/>
              </a:avLst>
            </a:pr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ObliqueFront">
                <a:rot lat="0" lon="3900000" rev="0"/>
              </a:camera>
              <a:lightRig rig="legacyFlat3" dir="b"/>
            </a:scene3d>
            <a:sp3d extrusionH="492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0186" name="AutoShape 1047">
              <a:extLst>
                <a:ext uri="{FF2B5EF4-FFF2-40B4-BE49-F238E27FC236}">
                  <a16:creationId xmlns:a16="http://schemas.microsoft.com/office/drawing/2014/main" id="{A96D895F-CA18-7CED-15C6-04FD44E2C3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2471" y="1788"/>
              <a:ext cx="318" cy="363"/>
            </a:xfrm>
            <a:prstGeom prst="triangle">
              <a:avLst>
                <a:gd name="adj" fmla="val 50000"/>
              </a:avLst>
            </a:pr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ObliqueFront">
                <a:rot lat="0" lon="3900000" rev="0"/>
              </a:camera>
              <a:lightRig rig="legacyFlat3" dir="b"/>
            </a:scene3d>
            <a:sp3d extrusionH="492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0187" name="AutoShape 1048">
              <a:extLst>
                <a:ext uri="{FF2B5EF4-FFF2-40B4-BE49-F238E27FC236}">
                  <a16:creationId xmlns:a16="http://schemas.microsoft.com/office/drawing/2014/main" id="{9B0C1A7B-C889-3D18-DB17-1B286F2D62E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2199" y="1788"/>
              <a:ext cx="318" cy="363"/>
            </a:xfrm>
            <a:prstGeom prst="triangle">
              <a:avLst>
                <a:gd name="adj" fmla="val 50000"/>
              </a:avLst>
            </a:pr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ObliqueFront">
                <a:rot lat="0" lon="3900000" rev="0"/>
              </a:camera>
              <a:lightRig rig="legacyFlat3" dir="b"/>
            </a:scene3d>
            <a:sp3d extrusionH="492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0188" name="AutoShape 1049">
              <a:extLst>
                <a:ext uri="{FF2B5EF4-FFF2-40B4-BE49-F238E27FC236}">
                  <a16:creationId xmlns:a16="http://schemas.microsoft.com/office/drawing/2014/main" id="{6630D8FB-1BD5-4CCD-1801-D22AB71654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927" y="1788"/>
              <a:ext cx="318" cy="363"/>
            </a:xfrm>
            <a:prstGeom prst="triangle">
              <a:avLst>
                <a:gd name="adj" fmla="val 50000"/>
              </a:avLst>
            </a:pr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ObliqueFront">
                <a:rot lat="0" lon="3900000" rev="0"/>
              </a:camera>
              <a:lightRig rig="legacyFlat3" dir="b"/>
            </a:scene3d>
            <a:sp3d extrusionH="492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0189" name="AutoShape 1054">
              <a:extLst>
                <a:ext uri="{FF2B5EF4-FFF2-40B4-BE49-F238E27FC236}">
                  <a16:creationId xmlns:a16="http://schemas.microsoft.com/office/drawing/2014/main" id="{8AEEA4DD-E4F4-E95A-2CDF-26F25697B6E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4648" y="1788"/>
              <a:ext cx="318" cy="363"/>
            </a:xfrm>
            <a:prstGeom prst="triangle">
              <a:avLst>
                <a:gd name="adj" fmla="val 50000"/>
              </a:avLst>
            </a:pr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ObliqueFront">
                <a:rot lat="0" lon="3900000" rev="0"/>
              </a:camera>
              <a:lightRig rig="legacyFlat3" dir="b"/>
            </a:scene3d>
            <a:sp3d extrusionH="492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0190" name="AutoShape 1055">
              <a:extLst>
                <a:ext uri="{FF2B5EF4-FFF2-40B4-BE49-F238E27FC236}">
                  <a16:creationId xmlns:a16="http://schemas.microsoft.com/office/drawing/2014/main" id="{4A625720-FD22-E119-B9F9-26D3C67EFD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4375" y="1788"/>
              <a:ext cx="318" cy="363"/>
            </a:xfrm>
            <a:prstGeom prst="triangle">
              <a:avLst>
                <a:gd name="adj" fmla="val 50000"/>
              </a:avLst>
            </a:pr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ObliqueFront">
                <a:rot lat="0" lon="3900000" rev="0"/>
              </a:camera>
              <a:lightRig rig="legacyFlat3" dir="b"/>
            </a:scene3d>
            <a:sp3d extrusionH="492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0191" name="AutoShape 1056">
              <a:extLst>
                <a:ext uri="{FF2B5EF4-FFF2-40B4-BE49-F238E27FC236}">
                  <a16:creationId xmlns:a16="http://schemas.microsoft.com/office/drawing/2014/main" id="{31A914F5-D7EF-A68B-9C5A-CB8E42AE938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4103" y="1788"/>
              <a:ext cx="318" cy="363"/>
            </a:xfrm>
            <a:prstGeom prst="triangle">
              <a:avLst>
                <a:gd name="adj" fmla="val 50000"/>
              </a:avLst>
            </a:pr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ObliqueFront">
                <a:rot lat="0" lon="3900000" rev="0"/>
              </a:camera>
              <a:lightRig rig="legacyFlat3" dir="b"/>
            </a:scene3d>
            <a:sp3d extrusionH="492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0192" name="AutoShape 1057">
              <a:extLst>
                <a:ext uri="{FF2B5EF4-FFF2-40B4-BE49-F238E27FC236}">
                  <a16:creationId xmlns:a16="http://schemas.microsoft.com/office/drawing/2014/main" id="{763429FE-319D-E2CB-274B-C68DC0538F7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3831" y="1788"/>
              <a:ext cx="318" cy="363"/>
            </a:xfrm>
            <a:prstGeom prst="triangle">
              <a:avLst>
                <a:gd name="adj" fmla="val 50000"/>
              </a:avLst>
            </a:pr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ObliqueFront">
                <a:rot lat="0" lon="3900000" rev="0"/>
              </a:camera>
              <a:lightRig rig="legacyFlat3" dir="b"/>
            </a:scene3d>
            <a:sp3d extrusionH="492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0193" name="AutoShape 1058">
              <a:extLst>
                <a:ext uri="{FF2B5EF4-FFF2-40B4-BE49-F238E27FC236}">
                  <a16:creationId xmlns:a16="http://schemas.microsoft.com/office/drawing/2014/main" id="{C26D7D33-4BC7-461A-76B6-4FAAB32FB72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3559" y="1788"/>
              <a:ext cx="318" cy="363"/>
            </a:xfrm>
            <a:prstGeom prst="triangle">
              <a:avLst>
                <a:gd name="adj" fmla="val 50000"/>
              </a:avLst>
            </a:pr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ObliqueFront">
                <a:rot lat="0" lon="3900000" rev="0"/>
              </a:camera>
              <a:lightRig rig="legacyFlat3" dir="b"/>
            </a:scene3d>
            <a:sp3d extrusionH="492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0194" name="AutoShape 1059">
              <a:extLst>
                <a:ext uri="{FF2B5EF4-FFF2-40B4-BE49-F238E27FC236}">
                  <a16:creationId xmlns:a16="http://schemas.microsoft.com/office/drawing/2014/main" id="{9715A934-25A1-317D-E7EC-DDF603A4180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4921" y="1788"/>
              <a:ext cx="318" cy="363"/>
            </a:xfrm>
            <a:prstGeom prst="triangle">
              <a:avLst>
                <a:gd name="adj" fmla="val 50000"/>
              </a:avLst>
            </a:pr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ObliqueFront">
                <a:rot lat="0" lon="3900000" rev="0"/>
              </a:camera>
              <a:lightRig rig="legacyFlat3" dir="b"/>
            </a:scene3d>
            <a:sp3d extrusionH="492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0195" name="Oval 1032">
              <a:extLst>
                <a:ext uri="{FF2B5EF4-FFF2-40B4-BE49-F238E27FC236}">
                  <a16:creationId xmlns:a16="http://schemas.microsoft.com/office/drawing/2014/main" id="{17E1FEA5-F244-AA3E-48E0-44384C8F7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2160"/>
              <a:ext cx="1406" cy="1406"/>
            </a:xfrm>
            <a:prstGeom prst="ellipse">
              <a:avLst/>
            </a:prstGeom>
            <a:solidFill>
              <a:srgbClr val="C0C0C0"/>
            </a:solidFill>
            <a:ln w="9525">
              <a:round/>
              <a:headEnd/>
              <a:tailEnd/>
            </a:ln>
            <a:scene3d>
              <a:camera prst="legacyObliqueFront">
                <a:rot lat="0" lon="3300000" rev="0"/>
              </a:camera>
              <a:lightRig rig="legacyFlat3" dir="b"/>
            </a:scene3d>
            <a:sp3d extrusionH="72882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0196" name="Oval 1037">
              <a:extLst>
                <a:ext uri="{FF2B5EF4-FFF2-40B4-BE49-F238E27FC236}">
                  <a16:creationId xmlns:a16="http://schemas.microsoft.com/office/drawing/2014/main" id="{3F49DA67-CCDB-C43F-3D43-0EF31AA487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1" y="2160"/>
              <a:ext cx="1406" cy="1406"/>
            </a:xfrm>
            <a:prstGeom prst="ellipse">
              <a:avLst/>
            </a:prstGeom>
            <a:solidFill>
              <a:srgbClr val="C0C0C0"/>
            </a:solidFill>
            <a:ln w="9525">
              <a:round/>
              <a:headEnd/>
              <a:tailEnd/>
            </a:ln>
            <a:scene3d>
              <a:camera prst="legacyObliqueFront">
                <a:rot lat="0" lon="3300000" rev="0"/>
              </a:camera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0197" name="Oval 1036">
              <a:extLst>
                <a:ext uri="{FF2B5EF4-FFF2-40B4-BE49-F238E27FC236}">
                  <a16:creationId xmlns:a16="http://schemas.microsoft.com/office/drawing/2014/main" id="{FCADAA5A-2884-FEBE-F85C-72865FD2F4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6" y="2160"/>
              <a:ext cx="1406" cy="1406"/>
            </a:xfrm>
            <a:prstGeom prst="ellipse">
              <a:avLst/>
            </a:prstGeom>
            <a:solidFill>
              <a:srgbClr val="C0C0C0"/>
            </a:solidFill>
            <a:ln w="9525">
              <a:round/>
              <a:headEnd/>
              <a:tailEnd/>
            </a:ln>
            <a:scene3d>
              <a:camera prst="legacyObliqueFront">
                <a:rot lat="0" lon="3300000" rev="0"/>
              </a:camera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0198" name="Oval 1034">
              <a:extLst>
                <a:ext uri="{FF2B5EF4-FFF2-40B4-BE49-F238E27FC236}">
                  <a16:creationId xmlns:a16="http://schemas.microsoft.com/office/drawing/2014/main" id="{5951882E-1303-0A63-AF8D-0B107CF479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1" y="2160"/>
              <a:ext cx="1406" cy="1406"/>
            </a:xfrm>
            <a:prstGeom prst="ellipse">
              <a:avLst/>
            </a:prstGeom>
            <a:solidFill>
              <a:srgbClr val="C0C0C0"/>
            </a:solidFill>
            <a:ln w="9525">
              <a:round/>
              <a:headEnd/>
              <a:tailEnd/>
            </a:ln>
            <a:scene3d>
              <a:camera prst="legacyObliqueFront">
                <a:rot lat="0" lon="3300000" rev="0"/>
              </a:camera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0199" name="Oval 1035">
              <a:extLst>
                <a:ext uri="{FF2B5EF4-FFF2-40B4-BE49-F238E27FC236}">
                  <a16:creationId xmlns:a16="http://schemas.microsoft.com/office/drawing/2014/main" id="{7CE67CEF-58F9-F9E4-3DF1-5F5F64081A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3" y="2160"/>
              <a:ext cx="1406" cy="1406"/>
            </a:xfrm>
            <a:prstGeom prst="ellipse">
              <a:avLst/>
            </a:prstGeom>
            <a:solidFill>
              <a:srgbClr val="C0C0C0"/>
            </a:solidFill>
            <a:ln w="9525">
              <a:round/>
              <a:headEnd/>
              <a:tailEnd/>
            </a:ln>
            <a:scene3d>
              <a:camera prst="legacyObliqueFront">
                <a:rot lat="0" lon="3300000" rev="0"/>
              </a:camera>
              <a:lightRig rig="legacyFlat3" dir="b"/>
            </a:scene3d>
            <a:sp3d extrusionH="30210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0200" name="Line 1038">
              <a:extLst>
                <a:ext uri="{FF2B5EF4-FFF2-40B4-BE49-F238E27FC236}">
                  <a16:creationId xmlns:a16="http://schemas.microsoft.com/office/drawing/2014/main" id="{C25B3C48-BBB4-9B12-8997-D15E8E6A8F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3" y="2160"/>
              <a:ext cx="0" cy="1406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0201" name="Line 1039">
              <a:extLst>
                <a:ext uri="{FF2B5EF4-FFF2-40B4-BE49-F238E27FC236}">
                  <a16:creationId xmlns:a16="http://schemas.microsoft.com/office/drawing/2014/main" id="{DBDDAB76-8D48-AFD9-6DE2-ABD7FC12D9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29" y="2314"/>
              <a:ext cx="544" cy="1089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0202" name="Line 1040">
              <a:extLst>
                <a:ext uri="{FF2B5EF4-FFF2-40B4-BE49-F238E27FC236}">
                  <a16:creationId xmlns:a16="http://schemas.microsoft.com/office/drawing/2014/main" id="{81301826-5C51-467E-80EE-F09519A512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56" y="2886"/>
              <a:ext cx="851" cy="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0203" name="Line 1041">
              <a:extLst>
                <a:ext uri="{FF2B5EF4-FFF2-40B4-BE49-F238E27FC236}">
                  <a16:creationId xmlns:a16="http://schemas.microsoft.com/office/drawing/2014/main" id="{96307200-183A-F1D9-8461-3AAE21203E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93" y="2359"/>
              <a:ext cx="589" cy="1044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0204" name="Oval 1042">
              <a:extLst>
                <a:ext uri="{FF2B5EF4-FFF2-40B4-BE49-F238E27FC236}">
                  <a16:creationId xmlns:a16="http://schemas.microsoft.com/office/drawing/2014/main" id="{8A1D8577-E0A2-6D32-D36F-900CF92EABE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748" y="2704"/>
              <a:ext cx="318" cy="318"/>
            </a:xfrm>
            <a:prstGeom prst="ellipse">
              <a:avLst/>
            </a:prstGeom>
            <a:solidFill>
              <a:srgbClr val="C0C0C0"/>
            </a:solidFill>
            <a:ln w="9525">
              <a:round/>
              <a:headEnd/>
              <a:tailEnd/>
            </a:ln>
            <a:scene3d>
              <a:camera prst="legacyObliqueFront">
                <a:rot lat="0" lon="3300000" rev="0"/>
              </a:camera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0205" name="AutoShape 1043">
              <a:extLst>
                <a:ext uri="{FF2B5EF4-FFF2-40B4-BE49-F238E27FC236}">
                  <a16:creationId xmlns:a16="http://schemas.microsoft.com/office/drawing/2014/main" id="{96AD563B-712B-3E2C-F770-730A92DAB9DD}"/>
                </a:ext>
              </a:extLst>
            </p:cNvPr>
            <p:cNvSpPr>
              <a:spLocks/>
            </p:cNvSpPr>
            <p:nvPr/>
          </p:nvSpPr>
          <p:spPr bwMode="auto">
            <a:xfrm rot="16200000" flipV="1">
              <a:off x="611" y="2431"/>
              <a:ext cx="908" cy="90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4 w 21600"/>
                <a:gd name="T19" fmla="*/ 3164 h 21600"/>
                <a:gd name="T20" fmla="*/ 18436 w 21600"/>
                <a:gd name="T21" fmla="*/ 18436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8601" y="10798"/>
                  </a:moveTo>
                  <a:cubicBezTo>
                    <a:pt x="18601" y="6490"/>
                    <a:pt x="15108" y="2998"/>
                    <a:pt x="10800" y="2998"/>
                  </a:cubicBezTo>
                  <a:cubicBezTo>
                    <a:pt x="6491" y="2998"/>
                    <a:pt x="2998" y="6491"/>
                    <a:pt x="2998" y="10800"/>
                  </a:cubicBez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599" y="4834"/>
                    <a:pt x="21599" y="10798"/>
                  </a:cubicBezTo>
                  <a:lnTo>
                    <a:pt x="24299" y="10798"/>
                  </a:lnTo>
                  <a:lnTo>
                    <a:pt x="20101" y="14997"/>
                  </a:lnTo>
                  <a:lnTo>
                    <a:pt x="15901" y="10799"/>
                  </a:lnTo>
                  <a:lnTo>
                    <a:pt x="18601" y="10798"/>
                  </a:lnTo>
                  <a:close/>
                </a:path>
              </a:pathLst>
            </a:custGeom>
            <a:solidFill>
              <a:srgbClr val="969696"/>
            </a:solidFill>
            <a:ln w="9525">
              <a:round/>
              <a:headEnd/>
              <a:tailEnd/>
            </a:ln>
            <a:scene3d>
              <a:camera prst="legacyObliqueFront">
                <a:rot lat="0" lon="3300000" rev="0"/>
              </a:camera>
              <a:lightRig rig="legacyFlat3" dir="b"/>
            </a:scene3d>
            <a:sp3d extrusionH="49200" prstMaterial="legacyMatte">
              <a:bevelT w="13500" h="13500" prst="angle"/>
              <a:bevelB w="13500" h="13500" prst="angle"/>
              <a:extrusionClr>
                <a:srgbClr val="969696"/>
              </a:extrusionClr>
              <a:contourClr>
                <a:srgbClr val="969696"/>
              </a:contourClr>
            </a:sp3d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50206" name="AutoShape 1050">
              <a:extLst>
                <a:ext uri="{FF2B5EF4-FFF2-40B4-BE49-F238E27FC236}">
                  <a16:creationId xmlns:a16="http://schemas.microsoft.com/office/drawing/2014/main" id="{577291DE-887D-1604-A343-E807BC4F5FA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655" y="1788"/>
              <a:ext cx="318" cy="363"/>
            </a:xfrm>
            <a:prstGeom prst="triangle">
              <a:avLst>
                <a:gd name="adj" fmla="val 50000"/>
              </a:avLst>
            </a:pr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ObliqueFront">
                <a:rot lat="0" lon="3900000" rev="0"/>
              </a:camera>
              <a:lightRig rig="legacyFlat3" dir="b"/>
            </a:scene3d>
            <a:sp3d extrusionH="492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0207" name="AutoShape 1051">
              <a:extLst>
                <a:ext uri="{FF2B5EF4-FFF2-40B4-BE49-F238E27FC236}">
                  <a16:creationId xmlns:a16="http://schemas.microsoft.com/office/drawing/2014/main" id="{E5D570EA-67C6-35CF-6B32-C2BF608E6D0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383" y="1788"/>
              <a:ext cx="318" cy="363"/>
            </a:xfrm>
            <a:prstGeom prst="triangle">
              <a:avLst>
                <a:gd name="adj" fmla="val 50000"/>
              </a:avLst>
            </a:pr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ObliqueFront">
                <a:rot lat="0" lon="3900000" rev="0"/>
              </a:camera>
              <a:lightRig rig="legacyFlat3" dir="b"/>
            </a:scene3d>
            <a:sp3d extrusionH="492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0208" name="Oval 1060">
              <a:extLst>
                <a:ext uri="{FF2B5EF4-FFF2-40B4-BE49-F238E27FC236}">
                  <a16:creationId xmlns:a16="http://schemas.microsoft.com/office/drawing/2014/main" id="{0C8D47C0-F002-7571-7590-8EC1B881FD6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748" y="1606"/>
              <a:ext cx="318" cy="318"/>
            </a:xfrm>
            <a:prstGeom prst="ellipse">
              <a:avLst/>
            </a:prstGeom>
            <a:solidFill>
              <a:srgbClr val="C0C0C0"/>
            </a:solidFill>
            <a:ln w="9525">
              <a:round/>
              <a:headEnd/>
              <a:tailEnd/>
            </a:ln>
            <a:scene3d>
              <a:camera prst="legacyObliqueFront">
                <a:rot lat="0" lon="3300000" rev="0"/>
              </a:camera>
              <a:lightRig rig="legacyFlat3" dir="b"/>
            </a:scene3d>
            <a:sp3d extrusionH="91170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0209" name="Line 1077">
              <a:extLst>
                <a:ext uri="{FF2B5EF4-FFF2-40B4-BE49-F238E27FC236}">
                  <a16:creationId xmlns:a16="http://schemas.microsoft.com/office/drawing/2014/main" id="{951E9493-E6D2-2502-D767-65C0E0FBE3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07" y="3566"/>
              <a:ext cx="363" cy="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0210" name="Line 1078">
              <a:extLst>
                <a:ext uri="{FF2B5EF4-FFF2-40B4-BE49-F238E27FC236}">
                  <a16:creationId xmlns:a16="http://schemas.microsoft.com/office/drawing/2014/main" id="{6A8ABBA1-7194-833D-D017-634AF8106DF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72" y="3929"/>
              <a:ext cx="63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0211" name="Text Box 1079">
              <a:extLst>
                <a:ext uri="{FF2B5EF4-FFF2-40B4-BE49-F238E27FC236}">
                  <a16:creationId xmlns:a16="http://schemas.microsoft.com/office/drawing/2014/main" id="{EE56DDD4-EABD-E0A7-0931-1155B43D66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8" y="3686"/>
              <a:ext cx="47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400" b="0">
                  <a:latin typeface="Times New Roman" panose="02020603050405020304" pitchFamily="18" charset="0"/>
                </a:rPr>
                <a:t>трек</a:t>
              </a:r>
            </a:p>
          </p:txBody>
        </p:sp>
        <p:sp>
          <p:nvSpPr>
            <p:cNvPr id="50212" name="Line 1080">
              <a:extLst>
                <a:ext uri="{FF2B5EF4-FFF2-40B4-BE49-F238E27FC236}">
                  <a16:creationId xmlns:a16="http://schemas.microsoft.com/office/drawing/2014/main" id="{A6A75932-FC6B-14FA-0E76-FB5D643D13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30" y="3385"/>
              <a:ext cx="362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0213" name="Line 1081">
              <a:extLst>
                <a:ext uri="{FF2B5EF4-FFF2-40B4-BE49-F238E27FC236}">
                  <a16:creationId xmlns:a16="http://schemas.microsoft.com/office/drawing/2014/main" id="{149DA5AB-7D6B-890E-2C9D-DB28392E478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5" y="3748"/>
              <a:ext cx="63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0214" name="Text Box 1082">
              <a:extLst>
                <a:ext uri="{FF2B5EF4-FFF2-40B4-BE49-F238E27FC236}">
                  <a16:creationId xmlns:a16="http://schemas.microsoft.com/office/drawing/2014/main" id="{45245798-E8F7-6FC7-20DA-C35CE0E265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6" y="3505"/>
              <a:ext cx="6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400" b="0">
                  <a:latin typeface="Times New Roman" panose="02020603050405020304" pitchFamily="18" charset="0"/>
                </a:rPr>
                <a:t>сектор</a:t>
              </a:r>
            </a:p>
          </p:txBody>
        </p:sp>
        <p:sp>
          <p:nvSpPr>
            <p:cNvPr id="50215" name="Line 1083">
              <a:extLst>
                <a:ext uri="{FF2B5EF4-FFF2-40B4-BE49-F238E27FC236}">
                  <a16:creationId xmlns:a16="http://schemas.microsoft.com/office/drawing/2014/main" id="{7EA024C4-FF1F-1695-293D-0D8E039D68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1" y="1389"/>
              <a:ext cx="363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0216" name="Line 1084">
              <a:extLst>
                <a:ext uri="{FF2B5EF4-FFF2-40B4-BE49-F238E27FC236}">
                  <a16:creationId xmlns:a16="http://schemas.microsoft.com/office/drawing/2014/main" id="{7EA1D697-E680-CB56-4100-4839AFD471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4" y="1389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0217" name="Text Box 1085">
              <a:extLst>
                <a:ext uri="{FF2B5EF4-FFF2-40B4-BE49-F238E27FC236}">
                  <a16:creationId xmlns:a16="http://schemas.microsoft.com/office/drawing/2014/main" id="{DA0BBFFD-E3A4-26B7-8AF0-661271D57D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5" y="1146"/>
              <a:ext cx="77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400" b="0">
                  <a:latin typeface="Times New Roman" panose="02020603050405020304" pitchFamily="18" charset="0"/>
                </a:rPr>
                <a:t>головки</a:t>
              </a:r>
            </a:p>
          </p:txBody>
        </p:sp>
      </p:grpSp>
      <p:sp>
        <p:nvSpPr>
          <p:cNvPr id="50181" name="Text Box 1087">
            <a:extLst>
              <a:ext uri="{FF2B5EF4-FFF2-40B4-BE49-F238E27FC236}">
                <a16:creationId xmlns:a16="http://schemas.microsoft.com/office/drawing/2014/main" id="{75E8493B-8DA1-17DA-1180-4973F1F48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5445125"/>
            <a:ext cx="88725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Операции, необходимые для начала чтения (позиционирования)</a:t>
            </a:r>
          </a:p>
          <a:p>
            <a:pPr eaLnBrk="1" hangingPunct="1">
              <a:spcBef>
                <a:spcPct val="0"/>
              </a:spcBef>
              <a:buSzTx/>
              <a:buFontTx/>
              <a:buAutoNum type="arabicPeriod"/>
            </a:pPr>
            <a:r>
              <a:rPr lang="ru-RU" altLang="ru-RU" sz="2000" b="0">
                <a:latin typeface="Times New Roman" panose="02020603050405020304" pitchFamily="18" charset="0"/>
              </a:rPr>
              <a:t>Поворот для совмещения головки с началом сектора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1044">
            <a:extLst>
              <a:ext uri="{FF2B5EF4-FFF2-40B4-BE49-F238E27FC236}">
                <a16:creationId xmlns:a16="http://schemas.microsoft.com/office/drawing/2014/main" id="{06291F36-2001-798A-1732-25938251E9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076700"/>
            <a:ext cx="1808162" cy="942975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обращение к внешнему устройству</a:t>
            </a:r>
            <a:endParaRPr lang="ru-RU" altLang="ru-RU" sz="1800">
              <a:latin typeface="Times New Roman" panose="02020603050405020304" pitchFamily="18" charset="0"/>
            </a:endParaRPr>
          </a:p>
        </p:txBody>
      </p:sp>
      <p:sp>
        <p:nvSpPr>
          <p:cNvPr id="1474562" name="Rectangle 2">
            <a:extLst>
              <a:ext uri="{FF2B5EF4-FFF2-40B4-BE49-F238E27FC236}">
                <a16:creationId xmlns:a16="http://schemas.microsoft.com/office/drawing/2014/main" id="{DF9AE9A4-0653-3464-D288-C6E2E13BA6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90488"/>
            <a:ext cx="9144000" cy="11906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Модели синхронизации при обмене с внешними устройствами</a:t>
            </a:r>
          </a:p>
        </p:txBody>
      </p:sp>
      <p:sp>
        <p:nvSpPr>
          <p:cNvPr id="52228" name="Text Box 25">
            <a:extLst>
              <a:ext uri="{FF2B5EF4-FFF2-40B4-BE49-F238E27FC236}">
                <a16:creationId xmlns:a16="http://schemas.microsoft.com/office/drawing/2014/main" id="{A3A7C6D5-CAB7-13A9-98C1-8B21D5920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68413"/>
            <a:ext cx="9144000" cy="503237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Синхронная организация обмена</a:t>
            </a:r>
          </a:p>
        </p:txBody>
      </p:sp>
      <p:sp>
        <p:nvSpPr>
          <p:cNvPr id="52229" name="Text Box 6">
            <a:extLst>
              <a:ext uri="{FF2B5EF4-FFF2-40B4-BE49-F238E27FC236}">
                <a16:creationId xmlns:a16="http://schemas.microsoft.com/office/drawing/2014/main" id="{1FAE406D-F8FE-B286-CCEB-14FC7314E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1701800"/>
            <a:ext cx="1558925" cy="86360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завершение обмена с ВУ</a:t>
            </a:r>
            <a:endParaRPr lang="ru-RU" altLang="ru-RU" sz="1800">
              <a:latin typeface="Times New Roman" panose="02020603050405020304" pitchFamily="18" charset="0"/>
            </a:endParaRPr>
          </a:p>
        </p:txBody>
      </p:sp>
      <p:sp>
        <p:nvSpPr>
          <p:cNvPr id="52230" name="Text Box 7">
            <a:extLst>
              <a:ext uri="{FF2B5EF4-FFF2-40B4-BE49-F238E27FC236}">
                <a16:creationId xmlns:a16="http://schemas.microsoft.com/office/drawing/2014/main" id="{D4FF3CD4-512B-5AB6-C339-035F85CC1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75" y="4221163"/>
            <a:ext cx="3214688" cy="904875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возможность выполнения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процесса</a:t>
            </a:r>
            <a:r>
              <a:rPr lang="ru-RU" altLang="ru-RU" sz="1800" b="0" baseline="30000">
                <a:latin typeface="Times New Roman" panose="02020603050405020304" pitchFamily="18" charset="0"/>
              </a:rPr>
              <a:t>1</a:t>
            </a:r>
            <a:endParaRPr lang="ru-RU" altLang="ru-RU" sz="1800" baseline="30000">
              <a:latin typeface="Times New Roman" panose="02020603050405020304" pitchFamily="18" charset="0"/>
            </a:endParaRPr>
          </a:p>
        </p:txBody>
      </p:sp>
      <p:sp>
        <p:nvSpPr>
          <p:cNvPr id="52231" name="Text Box 8">
            <a:extLst>
              <a:ext uri="{FF2B5EF4-FFF2-40B4-BE49-F238E27FC236}">
                <a16:creationId xmlns:a16="http://schemas.microsoft.com/office/drawing/2014/main" id="{9CF54E26-6B12-BBBB-3568-5E57527EE6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1700213"/>
            <a:ext cx="3240088" cy="1084262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приостановка выполнения процесса, ожидание завершения обмена</a:t>
            </a:r>
            <a:endParaRPr lang="ru-RU" altLang="ru-RU" sz="1800">
              <a:latin typeface="Times New Roman" panose="02020603050405020304" pitchFamily="18" charset="0"/>
            </a:endParaRPr>
          </a:p>
        </p:txBody>
      </p:sp>
      <p:sp>
        <p:nvSpPr>
          <p:cNvPr id="52232" name="Text Box 9">
            <a:extLst>
              <a:ext uri="{FF2B5EF4-FFF2-40B4-BE49-F238E27FC236}">
                <a16:creationId xmlns:a16="http://schemas.microsoft.com/office/drawing/2014/main" id="{E73CCC86-C902-D55C-13DF-55AC2A6D3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9338" y="5872163"/>
            <a:ext cx="2895600" cy="725487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завершение обработки прерывания</a:t>
            </a:r>
            <a:endParaRPr lang="ru-RU" altLang="ru-RU" sz="1800">
              <a:latin typeface="Times New Roman" panose="02020603050405020304" pitchFamily="18" charset="0"/>
            </a:endParaRPr>
          </a:p>
        </p:txBody>
      </p:sp>
      <p:sp>
        <p:nvSpPr>
          <p:cNvPr id="52233" name="Text Box 23">
            <a:extLst>
              <a:ext uri="{FF2B5EF4-FFF2-40B4-BE49-F238E27FC236}">
                <a16:creationId xmlns:a16="http://schemas.microsoft.com/office/drawing/2014/main" id="{FB8A3B09-FEF1-6569-2C04-17AF1451B2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5873750"/>
            <a:ext cx="1498600" cy="72390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обработка прерывания</a:t>
            </a:r>
            <a:endParaRPr lang="ru-RU" altLang="ru-RU" sz="1800">
              <a:latin typeface="Times New Roman" panose="02020603050405020304" pitchFamily="18" charset="0"/>
            </a:endParaRPr>
          </a:p>
        </p:txBody>
      </p:sp>
      <p:sp>
        <p:nvSpPr>
          <p:cNvPr id="52234" name="Text Box 26">
            <a:extLst>
              <a:ext uri="{FF2B5EF4-FFF2-40B4-BE49-F238E27FC236}">
                <a16:creationId xmlns:a16="http://schemas.microsoft.com/office/drawing/2014/main" id="{1399A7C4-D33D-FE5B-8CF4-0411230E9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16675"/>
            <a:ext cx="914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 baseline="30000">
                <a:latin typeface="Times New Roman" panose="02020603050405020304" pitchFamily="18" charset="0"/>
              </a:rPr>
              <a:t>1</a:t>
            </a:r>
            <a:r>
              <a:rPr lang="ru-RU" altLang="ru-RU" sz="2000" b="0">
                <a:latin typeface="Times New Roman" panose="02020603050405020304" pitchFamily="18" charset="0"/>
              </a:rPr>
              <a:t> Примечание: процесс выполняется до возникновения следующего прерывания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sp>
        <p:nvSpPr>
          <p:cNvPr id="52235" name="Text Box 27">
            <a:extLst>
              <a:ext uri="{FF2B5EF4-FFF2-40B4-BE49-F238E27FC236}">
                <a16:creationId xmlns:a16="http://schemas.microsoft.com/office/drawing/2014/main" id="{0C545C31-BF54-AB5C-32A0-9AA524153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606800"/>
            <a:ext cx="9144000" cy="46990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Асинхронная организация обмена</a:t>
            </a:r>
          </a:p>
        </p:txBody>
      </p:sp>
      <p:sp>
        <p:nvSpPr>
          <p:cNvPr id="52236" name="Text Box 28">
            <a:extLst>
              <a:ext uri="{FF2B5EF4-FFF2-40B4-BE49-F238E27FC236}">
                <a16:creationId xmlns:a16="http://schemas.microsoft.com/office/drawing/2014/main" id="{A0BF861C-1044-4746-F7AE-D79989253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773238"/>
            <a:ext cx="1808163" cy="108585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обращение к внешнему устройству</a:t>
            </a:r>
            <a:endParaRPr lang="ru-RU" altLang="ru-RU" sz="1800">
              <a:latin typeface="Times New Roman" panose="02020603050405020304" pitchFamily="18" charset="0"/>
            </a:endParaRPr>
          </a:p>
        </p:txBody>
      </p:sp>
      <p:sp>
        <p:nvSpPr>
          <p:cNvPr id="52237" name="AutoShape 1028">
            <a:extLst>
              <a:ext uri="{FF2B5EF4-FFF2-40B4-BE49-F238E27FC236}">
                <a16:creationId xmlns:a16="http://schemas.microsoft.com/office/drawing/2014/main" id="{5BA9ADCA-6464-285A-EE8F-C621CF2BC6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708275"/>
            <a:ext cx="8785225" cy="904875"/>
          </a:xfrm>
          <a:prstGeom prst="rightArrow">
            <a:avLst>
              <a:gd name="adj1" fmla="val 60352"/>
              <a:gd name="adj2" fmla="val 121944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52238" name="Rectangle 1029">
            <a:extLst>
              <a:ext uri="{FF2B5EF4-FFF2-40B4-BE49-F238E27FC236}">
                <a16:creationId xmlns:a16="http://schemas.microsoft.com/office/drawing/2014/main" id="{97B77EA6-7068-D45D-6C0D-170841E27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892425"/>
            <a:ext cx="1223962" cy="5365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52239" name="Rectangle 1030">
            <a:extLst>
              <a:ext uri="{FF2B5EF4-FFF2-40B4-BE49-F238E27FC236}">
                <a16:creationId xmlns:a16="http://schemas.microsoft.com/office/drawing/2014/main" id="{5D359317-7FBB-D053-827D-3747557CBA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2892425"/>
            <a:ext cx="1223963" cy="5365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52240" name="Rectangle 1031">
            <a:extLst>
              <a:ext uri="{FF2B5EF4-FFF2-40B4-BE49-F238E27FC236}">
                <a16:creationId xmlns:a16="http://schemas.microsoft.com/office/drawing/2014/main" id="{2D98C114-C489-E581-7FBE-E43A6D4FDB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0288" y="2892425"/>
            <a:ext cx="504825" cy="536575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52241" name="Line 1032">
            <a:extLst>
              <a:ext uri="{FF2B5EF4-FFF2-40B4-BE49-F238E27FC236}">
                <a16:creationId xmlns:a16="http://schemas.microsoft.com/office/drawing/2014/main" id="{01F96D7D-4741-30A6-F71A-D40219C7EA55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6013" y="2887663"/>
            <a:ext cx="0" cy="5429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42" name="Line 1033">
            <a:extLst>
              <a:ext uri="{FF2B5EF4-FFF2-40B4-BE49-F238E27FC236}">
                <a16:creationId xmlns:a16="http://schemas.microsoft.com/office/drawing/2014/main" id="{26DE7337-DA3E-FCB9-E98F-F0D887905C86}"/>
              </a:ext>
            </a:extLst>
          </p:cNvPr>
          <p:cNvSpPr>
            <a:spLocks noChangeShapeType="1"/>
          </p:cNvSpPr>
          <p:nvPr/>
        </p:nvSpPr>
        <p:spPr bwMode="auto">
          <a:xfrm>
            <a:off x="1403350" y="2887663"/>
            <a:ext cx="0" cy="5429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43" name="Line 1034">
            <a:extLst>
              <a:ext uri="{FF2B5EF4-FFF2-40B4-BE49-F238E27FC236}">
                <a16:creationId xmlns:a16="http://schemas.microsoft.com/office/drawing/2014/main" id="{3BE9F92A-7A17-41C1-A97F-8E6DD82C21E3}"/>
              </a:ext>
            </a:extLst>
          </p:cNvPr>
          <p:cNvSpPr>
            <a:spLocks noChangeShapeType="1"/>
          </p:cNvSpPr>
          <p:nvPr/>
        </p:nvSpPr>
        <p:spPr bwMode="auto">
          <a:xfrm>
            <a:off x="6156325" y="2887663"/>
            <a:ext cx="0" cy="5429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44" name="Line 1035">
            <a:extLst>
              <a:ext uri="{FF2B5EF4-FFF2-40B4-BE49-F238E27FC236}">
                <a16:creationId xmlns:a16="http://schemas.microsoft.com/office/drawing/2014/main" id="{542A9001-184F-226A-9B00-14DDAB86FF8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43663" y="2887663"/>
            <a:ext cx="0" cy="5429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45" name="AutoShape 1036">
            <a:extLst>
              <a:ext uri="{FF2B5EF4-FFF2-40B4-BE49-F238E27FC236}">
                <a16:creationId xmlns:a16="http://schemas.microsoft.com/office/drawing/2014/main" id="{3AC76265-BC2A-F40F-25D2-BC2CEC619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4973638"/>
            <a:ext cx="8785225" cy="904875"/>
          </a:xfrm>
          <a:prstGeom prst="rightArrow">
            <a:avLst>
              <a:gd name="adj1" fmla="val 61056"/>
              <a:gd name="adj2" fmla="val 12140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52246" name="Rectangle 1038">
            <a:extLst>
              <a:ext uri="{FF2B5EF4-FFF2-40B4-BE49-F238E27FC236}">
                <a16:creationId xmlns:a16="http://schemas.microsoft.com/office/drawing/2014/main" id="{4DF6B102-1794-78FF-6E1C-55D3DACEB6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5156200"/>
            <a:ext cx="7200900" cy="5365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52247" name="Rectangle 1039">
            <a:extLst>
              <a:ext uri="{FF2B5EF4-FFF2-40B4-BE49-F238E27FC236}">
                <a16:creationId xmlns:a16="http://schemas.microsoft.com/office/drawing/2014/main" id="{A023751C-675A-9585-0023-833B9F303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0288" y="5156200"/>
            <a:ext cx="504825" cy="536575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52248" name="Line 1040">
            <a:extLst>
              <a:ext uri="{FF2B5EF4-FFF2-40B4-BE49-F238E27FC236}">
                <a16:creationId xmlns:a16="http://schemas.microsoft.com/office/drawing/2014/main" id="{B1D8C914-EC65-8B79-975F-9A26C97604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6013" y="5151438"/>
            <a:ext cx="0" cy="5429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49" name="Line 1041">
            <a:extLst>
              <a:ext uri="{FF2B5EF4-FFF2-40B4-BE49-F238E27FC236}">
                <a16:creationId xmlns:a16="http://schemas.microsoft.com/office/drawing/2014/main" id="{807467EA-7E23-CD8C-F98E-D4A4A93C9DFB}"/>
              </a:ext>
            </a:extLst>
          </p:cNvPr>
          <p:cNvSpPr>
            <a:spLocks noChangeShapeType="1"/>
          </p:cNvSpPr>
          <p:nvPr/>
        </p:nvSpPr>
        <p:spPr bwMode="auto">
          <a:xfrm>
            <a:off x="1403350" y="5151438"/>
            <a:ext cx="0" cy="5429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50" name="Line 1042">
            <a:extLst>
              <a:ext uri="{FF2B5EF4-FFF2-40B4-BE49-F238E27FC236}">
                <a16:creationId xmlns:a16="http://schemas.microsoft.com/office/drawing/2014/main" id="{773ECED8-B959-491E-566D-7FB9A3948C67}"/>
              </a:ext>
            </a:extLst>
          </p:cNvPr>
          <p:cNvSpPr>
            <a:spLocks noChangeShapeType="1"/>
          </p:cNvSpPr>
          <p:nvPr/>
        </p:nvSpPr>
        <p:spPr bwMode="auto">
          <a:xfrm>
            <a:off x="6156325" y="5151438"/>
            <a:ext cx="0" cy="5429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51" name="Line 1043">
            <a:extLst>
              <a:ext uri="{FF2B5EF4-FFF2-40B4-BE49-F238E27FC236}">
                <a16:creationId xmlns:a16="http://schemas.microsoft.com/office/drawing/2014/main" id="{76FED882-C347-D6ED-F670-5761CAF28B0B}"/>
              </a:ext>
            </a:extLst>
          </p:cNvPr>
          <p:cNvSpPr>
            <a:spLocks noChangeShapeType="1"/>
          </p:cNvSpPr>
          <p:nvPr/>
        </p:nvSpPr>
        <p:spPr bwMode="auto">
          <a:xfrm>
            <a:off x="6659563" y="5151438"/>
            <a:ext cx="0" cy="5429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52" name="Line 1045">
            <a:extLst>
              <a:ext uri="{FF2B5EF4-FFF2-40B4-BE49-F238E27FC236}">
                <a16:creationId xmlns:a16="http://schemas.microsoft.com/office/drawing/2014/main" id="{90AB6C5C-522A-B723-B45F-7A0341447B43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5150" y="5157788"/>
            <a:ext cx="0" cy="5429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53" name="Line 1046">
            <a:extLst>
              <a:ext uri="{FF2B5EF4-FFF2-40B4-BE49-F238E27FC236}">
                <a16:creationId xmlns:a16="http://schemas.microsoft.com/office/drawing/2014/main" id="{93E21799-1748-4EA6-AEF4-485B25D1674F}"/>
              </a:ext>
            </a:extLst>
          </p:cNvPr>
          <p:cNvSpPr>
            <a:spLocks noChangeShapeType="1"/>
          </p:cNvSpPr>
          <p:nvPr/>
        </p:nvSpPr>
        <p:spPr bwMode="auto">
          <a:xfrm>
            <a:off x="6948488" y="5157788"/>
            <a:ext cx="0" cy="5429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54" name="Text Box 1047">
            <a:extLst>
              <a:ext uri="{FF2B5EF4-FFF2-40B4-BE49-F238E27FC236}">
                <a16:creationId xmlns:a16="http://schemas.microsoft.com/office/drawing/2014/main" id="{206C6231-76B3-1F85-47C0-91805165D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8700" y="4076700"/>
            <a:ext cx="1558925" cy="86360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обращение к внешнему устройству</a:t>
            </a:r>
            <a:endParaRPr lang="ru-RU" altLang="ru-RU" sz="1800">
              <a:latin typeface="Times New Roman" panose="02020603050405020304" pitchFamily="18" charset="0"/>
            </a:endParaRPr>
          </a:p>
        </p:txBody>
      </p:sp>
      <p:sp>
        <p:nvSpPr>
          <p:cNvPr id="52255" name="AutoShape 1048">
            <a:extLst>
              <a:ext uri="{FF2B5EF4-FFF2-40B4-BE49-F238E27FC236}">
                <a16:creationId xmlns:a16="http://schemas.microsoft.com/office/drawing/2014/main" id="{D85B629E-AA56-B4A4-74C6-7915B38DF426}"/>
              </a:ext>
            </a:extLst>
          </p:cNvPr>
          <p:cNvSpPr>
            <a:spLocks/>
          </p:cNvSpPr>
          <p:nvPr/>
        </p:nvSpPr>
        <p:spPr bwMode="auto">
          <a:xfrm rot="-5400000">
            <a:off x="1151732" y="4906169"/>
            <a:ext cx="215900" cy="287337"/>
          </a:xfrm>
          <a:prstGeom prst="rightBrace">
            <a:avLst>
              <a:gd name="adj1" fmla="val 1109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52256" name="AutoShape 1049">
            <a:extLst>
              <a:ext uri="{FF2B5EF4-FFF2-40B4-BE49-F238E27FC236}">
                <a16:creationId xmlns:a16="http://schemas.microsoft.com/office/drawing/2014/main" id="{CDEB4022-85A0-5CDE-C43D-01B022F41A47}"/>
              </a:ext>
            </a:extLst>
          </p:cNvPr>
          <p:cNvSpPr>
            <a:spLocks/>
          </p:cNvSpPr>
          <p:nvPr/>
        </p:nvSpPr>
        <p:spPr bwMode="auto">
          <a:xfrm rot="-5400000">
            <a:off x="3852069" y="2853532"/>
            <a:ext cx="288925" cy="4319587"/>
          </a:xfrm>
          <a:prstGeom prst="rightBrace">
            <a:avLst>
              <a:gd name="adj1" fmla="val 6700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52257" name="AutoShape 1052">
            <a:extLst>
              <a:ext uri="{FF2B5EF4-FFF2-40B4-BE49-F238E27FC236}">
                <a16:creationId xmlns:a16="http://schemas.microsoft.com/office/drawing/2014/main" id="{B24C5384-BC45-5F0F-D360-E16F82550F85}"/>
              </a:ext>
            </a:extLst>
          </p:cNvPr>
          <p:cNvSpPr>
            <a:spLocks/>
          </p:cNvSpPr>
          <p:nvPr/>
        </p:nvSpPr>
        <p:spPr bwMode="auto">
          <a:xfrm rot="-5400000">
            <a:off x="6695282" y="4906169"/>
            <a:ext cx="215900" cy="287337"/>
          </a:xfrm>
          <a:prstGeom prst="rightBrace">
            <a:avLst>
              <a:gd name="adj1" fmla="val 1109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52258" name="AutoShape 1053">
            <a:extLst>
              <a:ext uri="{FF2B5EF4-FFF2-40B4-BE49-F238E27FC236}">
                <a16:creationId xmlns:a16="http://schemas.microsoft.com/office/drawing/2014/main" id="{F1435CBB-A825-276F-32CC-F2C0A5BF8832}"/>
              </a:ext>
            </a:extLst>
          </p:cNvPr>
          <p:cNvSpPr>
            <a:spLocks/>
          </p:cNvSpPr>
          <p:nvPr/>
        </p:nvSpPr>
        <p:spPr bwMode="auto">
          <a:xfrm rot="5400000">
            <a:off x="1511300" y="5600700"/>
            <a:ext cx="215900" cy="431800"/>
          </a:xfrm>
          <a:prstGeom prst="rightBrace">
            <a:avLst>
              <a:gd name="adj1" fmla="val 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52259" name="AutoShape 1054">
            <a:extLst>
              <a:ext uri="{FF2B5EF4-FFF2-40B4-BE49-F238E27FC236}">
                <a16:creationId xmlns:a16="http://schemas.microsoft.com/office/drawing/2014/main" id="{ACB2D0BD-B8E0-C81F-0460-38D565169B7B}"/>
              </a:ext>
            </a:extLst>
          </p:cNvPr>
          <p:cNvSpPr>
            <a:spLocks/>
          </p:cNvSpPr>
          <p:nvPr/>
        </p:nvSpPr>
        <p:spPr bwMode="auto">
          <a:xfrm rot="5400000">
            <a:off x="6299994" y="5564981"/>
            <a:ext cx="215900" cy="503238"/>
          </a:xfrm>
          <a:prstGeom prst="rightBrace">
            <a:avLst>
              <a:gd name="adj1" fmla="val 1942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1037">
            <a:extLst>
              <a:ext uri="{FF2B5EF4-FFF2-40B4-BE49-F238E27FC236}">
                <a16:creationId xmlns:a16="http://schemas.microsoft.com/office/drawing/2014/main" id="{6D57BBAD-F83B-6D1D-26D3-37BBF5F16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341438"/>
            <a:ext cx="6343650" cy="1439862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ЦП</a:t>
            </a:r>
            <a:r>
              <a:rPr lang="en-US" altLang="ru-RU" sz="2400">
                <a:latin typeface="Times New Roman" panose="02020603050405020304" pitchFamily="18" charset="0"/>
              </a:rPr>
              <a:t>: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1494018" name="Rectangle 1026">
            <a:extLst>
              <a:ext uri="{FF2B5EF4-FFF2-40B4-BE49-F238E27FC236}">
                <a16:creationId xmlns:a16="http://schemas.microsoft.com/office/drawing/2014/main" id="{991FA237-BC0E-2CB1-33BA-639CA859E7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163"/>
            <a:ext cx="9144000" cy="13112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Иерархия устройств хранения информации</a:t>
            </a:r>
          </a:p>
        </p:txBody>
      </p:sp>
      <p:sp>
        <p:nvSpPr>
          <p:cNvPr id="54276" name="Line 1036">
            <a:extLst>
              <a:ext uri="{FF2B5EF4-FFF2-40B4-BE49-F238E27FC236}">
                <a16:creationId xmlns:a16="http://schemas.microsoft.com/office/drawing/2014/main" id="{305EF2BA-B8F1-853B-51AD-764F1D9F07AD}"/>
              </a:ext>
            </a:extLst>
          </p:cNvPr>
          <p:cNvSpPr>
            <a:spLocks noChangeShapeType="1"/>
          </p:cNvSpPr>
          <p:nvPr/>
        </p:nvSpPr>
        <p:spPr bwMode="auto">
          <a:xfrm>
            <a:off x="3492500" y="1844675"/>
            <a:ext cx="12700" cy="43053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277" name="Text Box 1038">
            <a:extLst>
              <a:ext uri="{FF2B5EF4-FFF2-40B4-BE49-F238E27FC236}">
                <a16:creationId xmlns:a16="http://schemas.microsoft.com/office/drawing/2014/main" id="{20163875-E8B0-5392-5D58-278A17451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5388" y="1557338"/>
            <a:ext cx="4608512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333333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РОН</a:t>
            </a:r>
          </a:p>
        </p:txBody>
      </p:sp>
      <p:sp>
        <p:nvSpPr>
          <p:cNvPr id="54278" name="Rectangle 1040">
            <a:extLst>
              <a:ext uri="{FF2B5EF4-FFF2-40B4-BE49-F238E27FC236}">
                <a16:creationId xmlns:a16="http://schemas.microsoft.com/office/drawing/2014/main" id="{FC0E1EFF-0A26-EE1F-8971-BF495A3421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88" y="2925763"/>
            <a:ext cx="6335712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КЭШ L2</a:t>
            </a:r>
          </a:p>
        </p:txBody>
      </p:sp>
      <p:sp>
        <p:nvSpPr>
          <p:cNvPr id="54279" name="Rectangle 1041">
            <a:extLst>
              <a:ext uri="{FF2B5EF4-FFF2-40B4-BE49-F238E27FC236}">
                <a16:creationId xmlns:a16="http://schemas.microsoft.com/office/drawing/2014/main" id="{018D173A-8C31-4E2F-3F53-ECBFB880F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88" y="3500438"/>
            <a:ext cx="6335712" cy="4333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ОЗУ</a:t>
            </a:r>
          </a:p>
        </p:txBody>
      </p:sp>
      <p:sp>
        <p:nvSpPr>
          <p:cNvPr id="54280" name="Rectangle 1042">
            <a:extLst>
              <a:ext uri="{FF2B5EF4-FFF2-40B4-BE49-F238E27FC236}">
                <a16:creationId xmlns:a16="http://schemas.microsoft.com/office/drawing/2014/main" id="{F25EB4F1-29DD-8AD8-876F-C400BAA94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88" y="4076700"/>
            <a:ext cx="6334125" cy="7921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ВЗУ прямого доступа с внутренней кэш буферизации </a:t>
            </a:r>
            <a:r>
              <a:rPr lang="ru-RU" altLang="ru-RU" sz="2400" b="0">
                <a:latin typeface="Times New Roman" panose="02020603050405020304" pitchFamily="18" charset="0"/>
              </a:rPr>
              <a:t>(оперативный доступ к данным)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54281" name="Rectangle 1043">
            <a:extLst>
              <a:ext uri="{FF2B5EF4-FFF2-40B4-BE49-F238E27FC236}">
                <a16:creationId xmlns:a16="http://schemas.microsoft.com/office/drawing/2014/main" id="{0ED0D2F6-0614-BB62-73E3-7D6421D47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88" y="5013325"/>
            <a:ext cx="6334125" cy="7921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ВЗУ прямого доступа без кэш буферизации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(</a:t>
            </a:r>
            <a:r>
              <a:rPr lang="ru-RU" altLang="ru-RU" sz="2400" b="0">
                <a:latin typeface="Times New Roman" panose="02020603050405020304" pitchFamily="18" charset="0"/>
              </a:rPr>
              <a:t>оперативный доступ к данным</a:t>
            </a:r>
            <a:r>
              <a:rPr lang="ru-RU" altLang="ru-RU" sz="24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54282" name="Rectangle 1044">
            <a:extLst>
              <a:ext uri="{FF2B5EF4-FFF2-40B4-BE49-F238E27FC236}">
                <a16:creationId xmlns:a16="http://schemas.microsoft.com/office/drawing/2014/main" id="{2561D680-F58E-5740-273F-E5C74B150A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88" y="5951538"/>
            <a:ext cx="6334125" cy="7905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ВЗУ долговременного хранения данных </a:t>
            </a:r>
            <a:r>
              <a:rPr lang="ru-RU" altLang="ru-RU" sz="2400" b="0">
                <a:latin typeface="Times New Roman" panose="02020603050405020304" pitchFamily="18" charset="0"/>
              </a:rPr>
              <a:t>(архивы, резервные копии...)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54283" name="Rectangle 1039">
            <a:extLst>
              <a:ext uri="{FF2B5EF4-FFF2-40B4-BE49-F238E27FC236}">
                <a16:creationId xmlns:a16="http://schemas.microsoft.com/office/drawing/2014/main" id="{0C6E90AB-FD2E-EAC9-7875-C96695EFE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5388" y="2133600"/>
            <a:ext cx="4606925" cy="433388"/>
          </a:xfrm>
          <a:prstGeom prst="rect">
            <a:avLst/>
          </a:prstGeom>
          <a:solidFill>
            <a:schemeClr val="accent2"/>
          </a:solidFill>
          <a:ln w="9525">
            <a:solidFill>
              <a:srgbClr val="333333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КЭШ L1</a:t>
            </a:r>
          </a:p>
        </p:txBody>
      </p:sp>
      <p:sp>
        <p:nvSpPr>
          <p:cNvPr id="54284" name="Line 1047">
            <a:extLst>
              <a:ext uri="{FF2B5EF4-FFF2-40B4-BE49-F238E27FC236}">
                <a16:creationId xmlns:a16="http://schemas.microsoft.com/office/drawing/2014/main" id="{E5330DB6-D601-21E8-095A-F2B7D9FAA39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7050" y="1268413"/>
            <a:ext cx="0" cy="5473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54285" name="Text Box 1048">
            <a:extLst>
              <a:ext uri="{FF2B5EF4-FFF2-40B4-BE49-F238E27FC236}">
                <a16:creationId xmlns:a16="http://schemas.microsoft.com/office/drawing/2014/main" id="{02D67BF0-EE0A-AB9A-0625-B7EB94956C1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5208588" y="2936875"/>
            <a:ext cx="5473700" cy="213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Увеличение ёмкости</a:t>
            </a:r>
          </a:p>
          <a:p>
            <a:pPr algn="ctr" eaLnBrk="1" hangingPunct="1"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Увеличение времени доступа</a:t>
            </a:r>
          </a:p>
          <a:p>
            <a:pPr algn="ctr" eaLnBrk="1" hangingPunct="1"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Уменьшение скорости чтения</a:t>
            </a:r>
            <a:r>
              <a:rPr lang="en-US" altLang="ru-RU" sz="2400" b="0">
                <a:latin typeface="Times New Roman" panose="02020603050405020304" pitchFamily="18" charset="0"/>
              </a:rPr>
              <a:t>/</a:t>
            </a:r>
            <a:r>
              <a:rPr lang="ru-RU" altLang="ru-RU" sz="2400" b="0">
                <a:latin typeface="Times New Roman" panose="02020603050405020304" pitchFamily="18" charset="0"/>
              </a:rPr>
              <a:t>записи</a:t>
            </a:r>
          </a:p>
          <a:p>
            <a:pPr algn="ctr" eaLnBrk="1" hangingPunct="1"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Увеличение времени хранения информации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114" name="Rectangle 2">
            <a:extLst>
              <a:ext uri="{FF2B5EF4-FFF2-40B4-BE49-F238E27FC236}">
                <a16:creationId xmlns:a16="http://schemas.microsoft.com/office/drawing/2014/main" id="{6ACB2FC1-36E2-2453-42DA-1AB5FF9C5B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90488"/>
            <a:ext cx="9144000" cy="11906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Аппаратная поддержка ОС </a:t>
            </a:r>
            <a:b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и систем программирования</a:t>
            </a:r>
          </a:p>
        </p:txBody>
      </p:sp>
      <p:sp>
        <p:nvSpPr>
          <p:cNvPr id="56323" name="Text Box 9">
            <a:extLst>
              <a:ext uri="{FF2B5EF4-FFF2-40B4-BE49-F238E27FC236}">
                <a16:creationId xmlns:a16="http://schemas.microsoft.com/office/drawing/2014/main" id="{C5A2F298-5AEB-8B03-99B8-2ED73920B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341438"/>
            <a:ext cx="8785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Мультипрограммный режим —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режим, при котором возможна организация переключения выполнения с одной программы на другую.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56324" name="Line 10">
            <a:extLst>
              <a:ext uri="{FF2B5EF4-FFF2-40B4-BE49-F238E27FC236}">
                <a16:creationId xmlns:a16="http://schemas.microsoft.com/office/drawing/2014/main" id="{3F258C04-6347-435A-EAB0-9B726BE40AE3}"/>
              </a:ext>
            </a:extLst>
          </p:cNvPr>
          <p:cNvSpPr>
            <a:spLocks noChangeShapeType="1"/>
          </p:cNvSpPr>
          <p:nvPr/>
        </p:nvSpPr>
        <p:spPr bwMode="auto">
          <a:xfrm>
            <a:off x="827088" y="3429000"/>
            <a:ext cx="0" cy="17891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6325" name="Line 11">
            <a:extLst>
              <a:ext uri="{FF2B5EF4-FFF2-40B4-BE49-F238E27FC236}">
                <a16:creationId xmlns:a16="http://schemas.microsoft.com/office/drawing/2014/main" id="{67895566-6061-C41E-3E02-350D667299C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7088" y="5199063"/>
            <a:ext cx="69723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6326" name="Line 12">
            <a:extLst>
              <a:ext uri="{FF2B5EF4-FFF2-40B4-BE49-F238E27FC236}">
                <a16:creationId xmlns:a16="http://schemas.microsoft.com/office/drawing/2014/main" id="{9DE4969C-8ACC-6916-B294-DA3EA687BE2F}"/>
              </a:ext>
            </a:extLst>
          </p:cNvPr>
          <p:cNvSpPr>
            <a:spLocks noChangeShapeType="1"/>
          </p:cNvSpPr>
          <p:nvPr/>
        </p:nvSpPr>
        <p:spPr bwMode="auto">
          <a:xfrm>
            <a:off x="2736850" y="5084763"/>
            <a:ext cx="0" cy="2286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6327" name="Line 13">
            <a:extLst>
              <a:ext uri="{FF2B5EF4-FFF2-40B4-BE49-F238E27FC236}">
                <a16:creationId xmlns:a16="http://schemas.microsoft.com/office/drawing/2014/main" id="{72343913-C02F-742B-57BE-46F0CFD4E5DF}"/>
              </a:ext>
            </a:extLst>
          </p:cNvPr>
          <p:cNvSpPr>
            <a:spLocks noChangeShapeType="1"/>
          </p:cNvSpPr>
          <p:nvPr/>
        </p:nvSpPr>
        <p:spPr bwMode="auto">
          <a:xfrm>
            <a:off x="4392613" y="5084763"/>
            <a:ext cx="0" cy="2286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6328" name="Line 14">
            <a:extLst>
              <a:ext uri="{FF2B5EF4-FFF2-40B4-BE49-F238E27FC236}">
                <a16:creationId xmlns:a16="http://schemas.microsoft.com/office/drawing/2014/main" id="{C727F1CC-F56F-18C8-0DD6-F6DE09B7C839}"/>
              </a:ext>
            </a:extLst>
          </p:cNvPr>
          <p:cNvSpPr>
            <a:spLocks noChangeShapeType="1"/>
          </p:cNvSpPr>
          <p:nvPr/>
        </p:nvSpPr>
        <p:spPr bwMode="auto">
          <a:xfrm>
            <a:off x="5984875" y="5084763"/>
            <a:ext cx="0" cy="2286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6329" name="AutoShape 15">
            <a:extLst>
              <a:ext uri="{FF2B5EF4-FFF2-40B4-BE49-F238E27FC236}">
                <a16:creationId xmlns:a16="http://schemas.microsoft.com/office/drawing/2014/main" id="{32EB6792-75E3-936E-CD1A-6A49B6349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4738" y="4437063"/>
            <a:ext cx="1625600" cy="647700"/>
          </a:xfrm>
          <a:prstGeom prst="rightArrow">
            <a:avLst>
              <a:gd name="adj1" fmla="val 54204"/>
              <a:gd name="adj2" fmla="val 38704"/>
            </a:avLst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программа 1</a:t>
            </a:r>
            <a:endParaRPr lang="ru-RU" altLang="ru-RU" sz="1800">
              <a:latin typeface="Times New Roman" panose="02020603050405020304" pitchFamily="18" charset="0"/>
            </a:endParaRPr>
          </a:p>
        </p:txBody>
      </p:sp>
      <p:sp>
        <p:nvSpPr>
          <p:cNvPr id="56330" name="Text Box 19">
            <a:extLst>
              <a:ext uri="{FF2B5EF4-FFF2-40B4-BE49-F238E27FC236}">
                <a16:creationId xmlns:a16="http://schemas.microsoft.com/office/drawing/2014/main" id="{05CCEE52-C98B-8A31-A973-7D04AE4EE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5313363"/>
            <a:ext cx="487363" cy="45720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t</a:t>
            </a:r>
            <a:r>
              <a:rPr lang="ru-RU" altLang="ru-RU" sz="2400" b="0" baseline="-25000">
                <a:latin typeface="Times New Roman" panose="02020603050405020304" pitchFamily="18" charset="0"/>
              </a:rPr>
              <a:t>1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56331" name="Text Box 20">
            <a:extLst>
              <a:ext uri="{FF2B5EF4-FFF2-40B4-BE49-F238E27FC236}">
                <a16:creationId xmlns:a16="http://schemas.microsoft.com/office/drawing/2014/main" id="{D72415C2-940E-26DB-F53F-37C3EE296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5313363"/>
            <a:ext cx="487362" cy="45720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t</a:t>
            </a:r>
            <a:r>
              <a:rPr lang="ru-RU" altLang="ru-RU" sz="2400" b="0" baseline="-25000">
                <a:latin typeface="Times New Roman" panose="02020603050405020304" pitchFamily="18" charset="0"/>
              </a:rPr>
              <a:t>2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56332" name="Text Box 21">
            <a:extLst>
              <a:ext uri="{FF2B5EF4-FFF2-40B4-BE49-F238E27FC236}">
                <a16:creationId xmlns:a16="http://schemas.microsoft.com/office/drawing/2014/main" id="{0D796202-CE5B-2CA8-BB8E-616DAF5E6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3425" y="5313363"/>
            <a:ext cx="487363" cy="45720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t</a:t>
            </a:r>
            <a:r>
              <a:rPr lang="ru-RU" altLang="ru-RU" sz="2400" b="0" baseline="-25000">
                <a:latin typeface="Times New Roman" panose="02020603050405020304" pitchFamily="18" charset="0"/>
              </a:rPr>
              <a:t>3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56333" name="AutoShape 22">
            <a:extLst>
              <a:ext uri="{FF2B5EF4-FFF2-40B4-BE49-F238E27FC236}">
                <a16:creationId xmlns:a16="http://schemas.microsoft.com/office/drawing/2014/main" id="{980086E1-6EE4-E462-FEF2-FE82698998C6}"/>
              </a:ext>
            </a:extLst>
          </p:cNvPr>
          <p:cNvSpPr>
            <a:spLocks/>
          </p:cNvSpPr>
          <p:nvPr/>
        </p:nvSpPr>
        <p:spPr bwMode="auto">
          <a:xfrm rot="-5423201">
            <a:off x="4217193" y="4082257"/>
            <a:ext cx="296863" cy="3581400"/>
          </a:xfrm>
          <a:prstGeom prst="leftBrace">
            <a:avLst>
              <a:gd name="adj1" fmla="val 143653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56334" name="Text Box 23">
            <a:extLst>
              <a:ext uri="{FF2B5EF4-FFF2-40B4-BE49-F238E27FC236}">
                <a16:creationId xmlns:a16="http://schemas.microsoft.com/office/drawing/2014/main" id="{A2414F88-45F3-6CA4-26B3-6600C7F15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951538"/>
            <a:ext cx="8713788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</a:rPr>
              <a:t>время обмена программы 1 (операции ввода/вывода)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56335" name="AutoShape 25">
            <a:extLst>
              <a:ext uri="{FF2B5EF4-FFF2-40B4-BE49-F238E27FC236}">
                <a16:creationId xmlns:a16="http://schemas.microsoft.com/office/drawing/2014/main" id="{4C58060F-2C49-2309-E319-0E1E677D8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775" y="4076700"/>
            <a:ext cx="1625600" cy="647700"/>
          </a:xfrm>
          <a:prstGeom prst="rightArrow">
            <a:avLst>
              <a:gd name="adj1" fmla="val 54204"/>
              <a:gd name="adj2" fmla="val 38704"/>
            </a:avLst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программа 2</a:t>
            </a:r>
            <a:endParaRPr lang="ru-RU" altLang="ru-RU" sz="1800">
              <a:latin typeface="Times New Roman" panose="02020603050405020304" pitchFamily="18" charset="0"/>
            </a:endParaRPr>
          </a:p>
        </p:txBody>
      </p:sp>
      <p:sp>
        <p:nvSpPr>
          <p:cNvPr id="56336" name="AutoShape 26">
            <a:extLst>
              <a:ext uri="{FF2B5EF4-FFF2-40B4-BE49-F238E27FC236}">
                <a16:creationId xmlns:a16="http://schemas.microsoft.com/office/drawing/2014/main" id="{93710629-DDF0-A663-72AB-EA04A1A9D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3716338"/>
            <a:ext cx="1625600" cy="647700"/>
          </a:xfrm>
          <a:prstGeom prst="rightArrow">
            <a:avLst>
              <a:gd name="adj1" fmla="val 54204"/>
              <a:gd name="adj2" fmla="val 38704"/>
            </a:avLst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программа 3</a:t>
            </a:r>
            <a:endParaRPr lang="ru-RU" altLang="ru-RU" sz="1800">
              <a:latin typeface="Times New Roman" panose="02020603050405020304" pitchFamily="18" charset="0"/>
            </a:endParaRPr>
          </a:p>
        </p:txBody>
      </p:sp>
      <p:sp>
        <p:nvSpPr>
          <p:cNvPr id="56337" name="AutoShape 27">
            <a:extLst>
              <a:ext uri="{FF2B5EF4-FFF2-40B4-BE49-F238E27FC236}">
                <a16:creationId xmlns:a16="http://schemas.microsoft.com/office/drawing/2014/main" id="{29D65991-07D6-C2FA-BBAA-6780DB61C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1863" y="4437063"/>
            <a:ext cx="1625600" cy="647700"/>
          </a:xfrm>
          <a:prstGeom prst="rightArrow">
            <a:avLst>
              <a:gd name="adj1" fmla="val 54204"/>
              <a:gd name="adj2" fmla="val 38704"/>
            </a:avLst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программа 1</a:t>
            </a:r>
            <a:endParaRPr lang="ru-RU" altLang="ru-RU" sz="1800">
              <a:latin typeface="Times New Roman" panose="02020603050405020304" pitchFamily="18" charset="0"/>
            </a:endParaRPr>
          </a:p>
        </p:txBody>
      </p:sp>
      <p:sp>
        <p:nvSpPr>
          <p:cNvPr id="56338" name="Text Box 28">
            <a:extLst>
              <a:ext uri="{FF2B5EF4-FFF2-40B4-BE49-F238E27FC236}">
                <a16:creationId xmlns:a16="http://schemas.microsoft.com/office/drawing/2014/main" id="{CBE2B40A-09E6-6889-1592-4A7F9F08A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0650" y="5157788"/>
            <a:ext cx="487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t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8">
            <a:extLst>
              <a:ext uri="{FF2B5EF4-FFF2-40B4-BE49-F238E27FC236}">
                <a16:creationId xmlns:a16="http://schemas.microsoft.com/office/drawing/2014/main" id="{A8AAB8BE-2BA8-B555-E647-7D099C188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492375"/>
            <a:ext cx="8856663" cy="231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363538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buSzTx/>
              <a:buFontTx/>
              <a:buAutoNum type="arabicPeriod"/>
            </a:pP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защиты памяти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10000"/>
              </a:spcBef>
              <a:buSzTx/>
              <a:buFontTx/>
              <a:buAutoNum type="arabicPeriod"/>
            </a:pP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Специальный режим операционной системы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(привилегированный режим или режим супервизора) 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10000"/>
              </a:spcBef>
              <a:buSzTx/>
              <a:buFontTx/>
              <a:buAutoNum type="arabicPeriod"/>
            </a:pP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 прерываний (как минимум</a:t>
            </a:r>
            <a:r>
              <a:rPr lang="ru-RU" altLang="ru-RU" sz="2800" b="0">
                <a:latin typeface="Times New Roman" panose="02020603050405020304" pitchFamily="18" charset="0"/>
              </a:rPr>
              <a:t>,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прерыва</a:t>
            </a:r>
            <a:r>
              <a:rPr lang="ru-RU" altLang="ru-RU" sz="2800">
                <a:latin typeface="Times New Roman" panose="02020603050405020304" pitchFamily="18" charset="0"/>
              </a:rPr>
              <a:t>ние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по таймеру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  <p:sp>
        <p:nvSpPr>
          <p:cNvPr id="1513478" name="Rectangle 1030">
            <a:extLst>
              <a:ext uri="{FF2B5EF4-FFF2-40B4-BE49-F238E27FC236}">
                <a16:creationId xmlns:a16="http://schemas.microsoft.com/office/drawing/2014/main" id="{01696A5E-CE4C-2840-5DDA-B2312FFD2D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650" y="-55563"/>
            <a:ext cx="7772400" cy="1920876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Базовая аппаратная поддержка мультипрограммного режима</a:t>
            </a:r>
            <a:b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endParaRPr lang="ru-RU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210" name="Rectangle 2">
            <a:extLst>
              <a:ext uri="{FF2B5EF4-FFF2-40B4-BE49-F238E27FC236}">
                <a16:creationId xmlns:a16="http://schemas.microsoft.com/office/drawing/2014/main" id="{B9B95AEA-76E7-0CC0-06B3-D4E7F792D3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274638"/>
            <a:ext cx="9144000" cy="1920876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Аппаратная поддержка программных систем и мультипрограммного режима</a:t>
            </a:r>
          </a:p>
        </p:txBody>
      </p:sp>
      <p:sp>
        <p:nvSpPr>
          <p:cNvPr id="60419" name="Rectangle 17">
            <a:extLst>
              <a:ext uri="{FF2B5EF4-FFF2-40B4-BE49-F238E27FC236}">
                <a16:creationId xmlns:a16="http://schemas.microsoft.com/office/drawing/2014/main" id="{28BF0007-BA93-112D-AB63-6B56E5D3B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05025"/>
            <a:ext cx="914400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>
                <a:latin typeface="Times New Roman" panose="02020603050405020304" pitchFamily="18" charset="0"/>
              </a:rPr>
              <a:t>Проблемы: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endParaRPr lang="ru-RU" altLang="ru-RU" sz="2400" b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400" b="0">
                <a:latin typeface="Times New Roman" panose="02020603050405020304" pitchFamily="18" charset="0"/>
              </a:rPr>
              <a:t>Перемещаемость программы по ОЗУ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400" b="0">
                <a:latin typeface="Times New Roman" panose="02020603050405020304" pitchFamily="18" charset="0"/>
              </a:rPr>
              <a:t>Фрагментация памяти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306" name="Rectangle 2">
            <a:extLst>
              <a:ext uri="{FF2B5EF4-FFF2-40B4-BE49-F238E27FC236}">
                <a16:creationId xmlns:a16="http://schemas.microsoft.com/office/drawing/2014/main" id="{6A39DF11-F1EA-1990-C154-2C1A9FF7D5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34963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Перемещаемость программы по ОЗУ</a:t>
            </a:r>
          </a:p>
        </p:txBody>
      </p:sp>
      <p:sp>
        <p:nvSpPr>
          <p:cNvPr id="62467" name="Text Box 11">
            <a:extLst>
              <a:ext uri="{FF2B5EF4-FFF2-40B4-BE49-F238E27FC236}">
                <a16:creationId xmlns:a16="http://schemas.microsoft.com/office/drawing/2014/main" id="{20D18BF3-B934-C255-C3D4-51C61BC06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445125"/>
            <a:ext cx="9144000" cy="1439863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</a:rPr>
              <a:t>Соответствие адресов, используемых в программе, области ОЗУ, в которой будет размещена данная программа</a:t>
            </a:r>
          </a:p>
        </p:txBody>
      </p:sp>
      <p:sp>
        <p:nvSpPr>
          <p:cNvPr id="62468" name="Text Box 12">
            <a:extLst>
              <a:ext uri="{FF2B5EF4-FFF2-40B4-BE49-F238E27FC236}">
                <a16:creationId xmlns:a16="http://schemas.microsoft.com/office/drawing/2014/main" id="{93F3F84B-9845-975A-D0C8-89E30564B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1675" y="3741738"/>
            <a:ext cx="1703388" cy="846137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>
                <a:latin typeface="Times New Roman" panose="02020603050405020304" pitchFamily="18" charset="0"/>
              </a:rPr>
              <a:t>Загрузка и начало выполнения</a:t>
            </a:r>
          </a:p>
        </p:txBody>
      </p:sp>
      <p:sp>
        <p:nvSpPr>
          <p:cNvPr id="62469" name="Text Box 13">
            <a:extLst>
              <a:ext uri="{FF2B5EF4-FFF2-40B4-BE49-F238E27FC236}">
                <a16:creationId xmlns:a16="http://schemas.microsoft.com/office/drawing/2014/main" id="{3F6B77DA-4B3C-9AE0-212F-4FD5B2FB3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1006475" cy="576263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ОЗУ</a:t>
            </a:r>
          </a:p>
        </p:txBody>
      </p:sp>
      <p:sp>
        <p:nvSpPr>
          <p:cNvPr id="62470" name="Text Box 16">
            <a:extLst>
              <a:ext uri="{FF2B5EF4-FFF2-40B4-BE49-F238E27FC236}">
                <a16:creationId xmlns:a16="http://schemas.microsoft.com/office/drawing/2014/main" id="{54740435-74D0-44EF-4955-87808571D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1150" y="1773238"/>
            <a:ext cx="2160588" cy="223520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Буфер программ, ожидающих начала обработки</a:t>
            </a:r>
          </a:p>
        </p:txBody>
      </p:sp>
      <p:sp>
        <p:nvSpPr>
          <p:cNvPr id="62471" name="Line 17">
            <a:extLst>
              <a:ext uri="{FF2B5EF4-FFF2-40B4-BE49-F238E27FC236}">
                <a16:creationId xmlns:a16="http://schemas.microsoft.com/office/drawing/2014/main" id="{5FAB9510-6C3A-8A68-C1C0-52C2960BA98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203575" y="3644900"/>
            <a:ext cx="17272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1506362" name="Group 58">
            <a:extLst>
              <a:ext uri="{FF2B5EF4-FFF2-40B4-BE49-F238E27FC236}">
                <a16:creationId xmlns:a16="http://schemas.microsoft.com/office/drawing/2014/main" id="{44AB8DF4-6109-9112-D4EF-1F5ABEB3B3D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547813" y="1916113"/>
          <a:ext cx="1654175" cy="3529012"/>
        </p:xfrm>
        <a:graphic>
          <a:graphicData uri="http://schemas.openxmlformats.org/drawingml/2006/table">
            <a:tbl>
              <a:tblPr/>
              <a:tblGrid>
                <a:gridCol w="165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ОС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Программа 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Программа 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3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Программа 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506400" name="Group 96">
            <a:extLst>
              <a:ext uri="{FF2B5EF4-FFF2-40B4-BE49-F238E27FC236}">
                <a16:creationId xmlns:a16="http://schemas.microsoft.com/office/drawing/2014/main" id="{B11ED53A-8303-8F94-EE63-6DEFF96C336D}"/>
              </a:ext>
            </a:extLst>
          </p:cNvPr>
          <p:cNvGraphicFramePr>
            <a:graphicFrameLocks noGrp="1"/>
          </p:cNvGraphicFramePr>
          <p:nvPr/>
        </p:nvGraphicFramePr>
        <p:xfrm>
          <a:off x="4933950" y="1916113"/>
          <a:ext cx="1654175" cy="3529012"/>
        </p:xfrm>
        <a:graphic>
          <a:graphicData uri="http://schemas.openxmlformats.org/drawingml/2006/table">
            <a:tbl>
              <a:tblPr/>
              <a:tblGrid>
                <a:gridCol w="165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1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62" name="Rectangle 2050">
            <a:extLst>
              <a:ext uri="{FF2B5EF4-FFF2-40B4-BE49-F238E27FC236}">
                <a16:creationId xmlns:a16="http://schemas.microsoft.com/office/drawing/2014/main" id="{7E23AA7E-14BF-2A1C-AAC9-FD3BFB8950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8575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Компьютер фон Неймана</a:t>
            </a:r>
            <a:endParaRPr lang="ru-RU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9219" name="Text Box 2051">
            <a:extLst>
              <a:ext uri="{FF2B5EF4-FFF2-40B4-BE49-F238E27FC236}">
                <a16:creationId xmlns:a16="http://schemas.microsoft.com/office/drawing/2014/main" id="{AFCDF14C-1A93-5D78-853D-E871985EF7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22325"/>
            <a:ext cx="9144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Структура, основные компоненты</a:t>
            </a:r>
            <a:r>
              <a:rPr lang="ru-RU" altLang="ru-RU" sz="2800">
                <a:latin typeface="Times New Roman" panose="02020603050405020304" pitchFamily="18" charset="0"/>
              </a:rPr>
              <a:t> компьютера фон Неймана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9220" name="Text Box 2055">
            <a:extLst>
              <a:ext uri="{FF2B5EF4-FFF2-40B4-BE49-F238E27FC236}">
                <a16:creationId xmlns:a16="http://schemas.microsoft.com/office/drawing/2014/main" id="{BA19BF12-B3B6-45FF-50A4-AFA04ACF9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37063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Принципы построения компьютера фон Неймана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9221" name="Text Box 2056">
            <a:extLst>
              <a:ext uri="{FF2B5EF4-FFF2-40B4-BE49-F238E27FC236}">
                <a16:creationId xmlns:a16="http://schemas.microsoft.com/office/drawing/2014/main" id="{4A01E906-0E83-3956-871F-A21577FDC1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119813"/>
            <a:ext cx="4968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en-US" altLang="ru-RU" sz="2400" b="0">
              <a:latin typeface="Times New Roman" panose="02020603050405020304" pitchFamily="18" charset="0"/>
            </a:endParaRPr>
          </a:p>
        </p:txBody>
      </p:sp>
      <p:sp>
        <p:nvSpPr>
          <p:cNvPr id="9222" name="Text Box 2057">
            <a:extLst>
              <a:ext uri="{FF2B5EF4-FFF2-40B4-BE49-F238E27FC236}">
                <a16:creationId xmlns:a16="http://schemas.microsoft.com/office/drawing/2014/main" id="{4367F77B-2ECB-4475-D054-B5EA3C949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4970463"/>
            <a:ext cx="56419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</a:rPr>
              <a:t>1.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двоичного кодирования</a:t>
            </a:r>
            <a:endParaRPr lang="en-US" altLang="ru-RU" sz="28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3" name="Text Box 2058">
            <a:extLst>
              <a:ext uri="{FF2B5EF4-FFF2-40B4-BE49-F238E27FC236}">
                <a16:creationId xmlns:a16="http://schemas.microsoft.com/office/drawing/2014/main" id="{1422853B-DB40-87C1-FD9B-013ED12B8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5502275"/>
            <a:ext cx="6026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</a:rPr>
              <a:t>2.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программного управления</a:t>
            </a:r>
            <a:endParaRPr lang="en-US" altLang="ru-RU" sz="28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4" name="Text Box 2059">
            <a:extLst>
              <a:ext uri="{FF2B5EF4-FFF2-40B4-BE49-F238E27FC236}">
                <a16:creationId xmlns:a16="http://schemas.microsoft.com/office/drawing/2014/main" id="{31BE2E29-6D88-9390-76C8-5A234E3CB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6007100"/>
            <a:ext cx="53101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</a:rPr>
              <a:t>3.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хранимой программы</a:t>
            </a:r>
            <a:endParaRPr lang="en-US" altLang="ru-RU" sz="28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225" name="Group 2068">
            <a:extLst>
              <a:ext uri="{FF2B5EF4-FFF2-40B4-BE49-F238E27FC236}">
                <a16:creationId xmlns:a16="http://schemas.microsoft.com/office/drawing/2014/main" id="{14E6C5F5-4976-3369-6998-BBE7B8BB5E6C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1933575"/>
            <a:ext cx="8785225" cy="1423988"/>
            <a:chOff x="113" y="1172"/>
            <a:chExt cx="5534" cy="897"/>
          </a:xfrm>
        </p:grpSpPr>
        <p:sp>
          <p:nvSpPr>
            <p:cNvPr id="9226" name="AutoShape 2060">
              <a:extLst>
                <a:ext uri="{FF2B5EF4-FFF2-40B4-BE49-F238E27FC236}">
                  <a16:creationId xmlns:a16="http://schemas.microsoft.com/office/drawing/2014/main" id="{30FDB629-7523-5982-3067-289671CE8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" y="1263"/>
              <a:ext cx="942" cy="725"/>
            </a:xfrm>
            <a:prstGeom prst="foldedCorner">
              <a:avLst>
                <a:gd name="adj" fmla="val 41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en-US" altLang="ru-RU" sz="1200">
                <a:latin typeface="Times New Roman" panose="02020603050405020304" pitchFamily="18" charset="0"/>
              </a:endParaRPr>
            </a:p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800">
                  <a:latin typeface="Times New Roman" panose="02020603050405020304" pitchFamily="18" charset="0"/>
                </a:rPr>
                <a:t>ОЗУ</a:t>
              </a:r>
            </a:p>
          </p:txBody>
        </p:sp>
        <p:sp>
          <p:nvSpPr>
            <p:cNvPr id="9227" name="Text Box 2061">
              <a:extLst>
                <a:ext uri="{FF2B5EF4-FFF2-40B4-BE49-F238E27FC236}">
                  <a16:creationId xmlns:a16="http://schemas.microsoft.com/office/drawing/2014/main" id="{4704753E-02DD-6FAF-6B5B-2F1DF5A5EC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1" y="1172"/>
              <a:ext cx="1884" cy="89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800">
                  <a:latin typeface="Times New Roman" panose="02020603050405020304" pitchFamily="18" charset="0"/>
                </a:rPr>
                <a:t>ЦП</a:t>
              </a:r>
            </a:p>
          </p:txBody>
        </p:sp>
        <p:sp>
          <p:nvSpPr>
            <p:cNvPr id="9228" name="Text Box 2062">
              <a:extLst>
                <a:ext uri="{FF2B5EF4-FFF2-40B4-BE49-F238E27FC236}">
                  <a16:creationId xmlns:a16="http://schemas.microsoft.com/office/drawing/2014/main" id="{683163EA-950D-DF02-C958-B3DA4527EB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9" y="1598"/>
              <a:ext cx="707" cy="3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800">
                  <a:latin typeface="Times New Roman" panose="02020603050405020304" pitchFamily="18" charset="0"/>
                </a:rPr>
                <a:t>АЛУ</a:t>
              </a:r>
            </a:p>
          </p:txBody>
        </p:sp>
        <p:sp>
          <p:nvSpPr>
            <p:cNvPr id="9229" name="Text Box 2063">
              <a:extLst>
                <a:ext uri="{FF2B5EF4-FFF2-40B4-BE49-F238E27FC236}">
                  <a16:creationId xmlns:a16="http://schemas.microsoft.com/office/drawing/2014/main" id="{D590461A-F923-D69B-3240-5BA24DFCBC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9" y="1598"/>
              <a:ext cx="589" cy="3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800">
                  <a:latin typeface="Times New Roman" panose="02020603050405020304" pitchFamily="18" charset="0"/>
                </a:rPr>
                <a:t>УУ</a:t>
              </a:r>
            </a:p>
          </p:txBody>
        </p:sp>
        <p:sp>
          <p:nvSpPr>
            <p:cNvPr id="9230" name="Line 2064">
              <a:extLst>
                <a:ext uri="{FF2B5EF4-FFF2-40B4-BE49-F238E27FC236}">
                  <a16:creationId xmlns:a16="http://schemas.microsoft.com/office/drawing/2014/main" id="{CBC98619-2806-ED1F-F7F4-B70CF6FB34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66" y="1625"/>
              <a:ext cx="6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31" name="Line 2065">
              <a:extLst>
                <a:ext uri="{FF2B5EF4-FFF2-40B4-BE49-F238E27FC236}">
                  <a16:creationId xmlns:a16="http://schemas.microsoft.com/office/drawing/2014/main" id="{68038311-FB3D-B9F4-8BCE-0640973769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51" y="1625"/>
              <a:ext cx="68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32" name="Text Box 2066">
              <a:extLst>
                <a:ext uri="{FF2B5EF4-FFF2-40B4-BE49-F238E27FC236}">
                  <a16:creationId xmlns:a16="http://schemas.microsoft.com/office/drawing/2014/main" id="{826C4B05-D233-F021-B28F-C3097A63F2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2" y="1290"/>
              <a:ext cx="1295" cy="6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800" b="0">
                  <a:latin typeface="Times New Roman" panose="02020603050405020304" pitchFamily="18" charset="0"/>
                </a:rPr>
                <a:t>Внешние устройства</a:t>
              </a:r>
              <a:endParaRPr lang="ru-RU" altLang="ru-RU" sz="2800"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8354" name="Rectangle 2">
            <a:extLst>
              <a:ext uri="{FF2B5EF4-FFF2-40B4-BE49-F238E27FC236}">
                <a16:creationId xmlns:a16="http://schemas.microsoft.com/office/drawing/2014/main" id="{A1F7FE75-6F2D-1107-D793-5296132A5D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34963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Фрагментация памяти</a:t>
            </a:r>
          </a:p>
        </p:txBody>
      </p:sp>
      <p:sp>
        <p:nvSpPr>
          <p:cNvPr id="64515" name="Text Box 19">
            <a:extLst>
              <a:ext uri="{FF2B5EF4-FFF2-40B4-BE49-F238E27FC236}">
                <a16:creationId xmlns:a16="http://schemas.microsoft.com/office/drawing/2014/main" id="{618F2B02-FBA2-E9A1-AAE8-BB62E127C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2601913"/>
            <a:ext cx="800100" cy="45720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>
                <a:latin typeface="Times New Roman" panose="02020603050405020304" pitchFamily="18" charset="0"/>
              </a:rPr>
              <a:t>V</a:t>
            </a:r>
            <a:r>
              <a:rPr lang="ru-RU" altLang="ru-RU" sz="1600" baseline="-25000">
                <a:latin typeface="Times New Roman" panose="02020603050405020304" pitchFamily="18" charset="0"/>
              </a:rPr>
              <a:t>1</a:t>
            </a:r>
            <a:r>
              <a:rPr lang="ru-RU" altLang="ru-RU" sz="1600" baseline="30000">
                <a:latin typeface="Times New Roman" panose="02020603050405020304" pitchFamily="18" charset="0"/>
              </a:rPr>
              <a:t>своб.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4516" name="Text Box 21">
            <a:extLst>
              <a:ext uri="{FF2B5EF4-FFF2-40B4-BE49-F238E27FC236}">
                <a16:creationId xmlns:a16="http://schemas.microsoft.com/office/drawing/2014/main" id="{A2F57520-4144-5B86-A705-4CB60B1B1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3113" y="3321050"/>
            <a:ext cx="800100" cy="45720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>
                <a:latin typeface="Times New Roman" panose="02020603050405020304" pitchFamily="18" charset="0"/>
              </a:rPr>
              <a:t>V</a:t>
            </a:r>
            <a:r>
              <a:rPr lang="ru-RU" altLang="ru-RU" sz="1600" baseline="-25000">
                <a:latin typeface="Times New Roman" panose="02020603050405020304" pitchFamily="18" charset="0"/>
              </a:rPr>
              <a:t>2</a:t>
            </a:r>
            <a:r>
              <a:rPr lang="ru-RU" altLang="ru-RU" sz="1600" baseline="30000">
                <a:latin typeface="Times New Roman" panose="02020603050405020304" pitchFamily="18" charset="0"/>
              </a:rPr>
              <a:t>своб.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4517" name="AutoShape 22">
            <a:extLst>
              <a:ext uri="{FF2B5EF4-FFF2-40B4-BE49-F238E27FC236}">
                <a16:creationId xmlns:a16="http://schemas.microsoft.com/office/drawing/2014/main" id="{6C64E8A2-1EEB-2403-4712-AD01BAA92952}"/>
              </a:ext>
            </a:extLst>
          </p:cNvPr>
          <p:cNvSpPr>
            <a:spLocks/>
          </p:cNvSpPr>
          <p:nvPr/>
        </p:nvSpPr>
        <p:spPr bwMode="auto">
          <a:xfrm>
            <a:off x="1979613" y="4083050"/>
            <a:ext cx="114300" cy="342900"/>
          </a:xfrm>
          <a:prstGeom prst="rightBrace">
            <a:avLst>
              <a:gd name="adj1" fmla="val 25000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4518" name="Text Box 23">
            <a:extLst>
              <a:ext uri="{FF2B5EF4-FFF2-40B4-BE49-F238E27FC236}">
                <a16:creationId xmlns:a16="http://schemas.microsoft.com/office/drawing/2014/main" id="{47378103-0FBF-97E4-4DC6-80FBD5F0D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3113" y="4041775"/>
            <a:ext cx="800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>
                <a:latin typeface="Times New Roman" panose="02020603050405020304" pitchFamily="18" charset="0"/>
              </a:rPr>
              <a:t>V</a:t>
            </a:r>
            <a:r>
              <a:rPr lang="ru-RU" altLang="ru-RU" sz="1600" baseline="-25000">
                <a:latin typeface="Times New Roman" panose="02020603050405020304" pitchFamily="18" charset="0"/>
              </a:rPr>
              <a:t>3</a:t>
            </a:r>
            <a:r>
              <a:rPr lang="ru-RU" altLang="ru-RU" sz="1600" baseline="30000">
                <a:latin typeface="Times New Roman" panose="02020603050405020304" pitchFamily="18" charset="0"/>
              </a:rPr>
              <a:t>своб.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4519" name="AutoShape 24">
            <a:extLst>
              <a:ext uri="{FF2B5EF4-FFF2-40B4-BE49-F238E27FC236}">
                <a16:creationId xmlns:a16="http://schemas.microsoft.com/office/drawing/2014/main" id="{2B2C6163-C2AE-F067-47BA-EA640B8855A0}"/>
              </a:ext>
            </a:extLst>
          </p:cNvPr>
          <p:cNvSpPr>
            <a:spLocks/>
          </p:cNvSpPr>
          <p:nvPr/>
        </p:nvSpPr>
        <p:spPr bwMode="auto">
          <a:xfrm>
            <a:off x="1979613" y="4826000"/>
            <a:ext cx="114300" cy="342900"/>
          </a:xfrm>
          <a:prstGeom prst="rightBrace">
            <a:avLst>
              <a:gd name="adj1" fmla="val 25000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4520" name="Text Box 25">
            <a:extLst>
              <a:ext uri="{FF2B5EF4-FFF2-40B4-BE49-F238E27FC236}">
                <a16:creationId xmlns:a16="http://schemas.microsoft.com/office/drawing/2014/main" id="{FB6C1C2F-F3D9-FC07-C68E-B8CF3ED55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3113" y="4808538"/>
            <a:ext cx="800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>
                <a:latin typeface="Times New Roman" panose="02020603050405020304" pitchFamily="18" charset="0"/>
              </a:rPr>
              <a:t>V</a:t>
            </a:r>
            <a:r>
              <a:rPr lang="ru-RU" altLang="ru-RU" sz="1600" baseline="-25000">
                <a:latin typeface="Times New Roman" panose="02020603050405020304" pitchFamily="18" charset="0"/>
              </a:rPr>
              <a:t>4</a:t>
            </a:r>
            <a:r>
              <a:rPr lang="ru-RU" altLang="ru-RU" sz="1600" baseline="30000">
                <a:latin typeface="Times New Roman" panose="02020603050405020304" pitchFamily="18" charset="0"/>
              </a:rPr>
              <a:t>своб.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4521" name="AutoShape 26">
            <a:extLst>
              <a:ext uri="{FF2B5EF4-FFF2-40B4-BE49-F238E27FC236}">
                <a16:creationId xmlns:a16="http://schemas.microsoft.com/office/drawing/2014/main" id="{FDAA33BC-ADB5-3DBF-3C9C-F1437CF67A67}"/>
              </a:ext>
            </a:extLst>
          </p:cNvPr>
          <p:cNvSpPr>
            <a:spLocks/>
          </p:cNvSpPr>
          <p:nvPr/>
        </p:nvSpPr>
        <p:spPr bwMode="auto">
          <a:xfrm>
            <a:off x="1979613" y="5553075"/>
            <a:ext cx="144462" cy="582613"/>
          </a:xfrm>
          <a:prstGeom prst="rightBrace">
            <a:avLst>
              <a:gd name="adj1" fmla="val 33608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4522" name="Text Box 27">
            <a:extLst>
              <a:ext uri="{FF2B5EF4-FFF2-40B4-BE49-F238E27FC236}">
                <a16:creationId xmlns:a16="http://schemas.microsoft.com/office/drawing/2014/main" id="{C7BBE8EE-3804-E88A-8DC2-ABAADEB4CB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5665788"/>
            <a:ext cx="82232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>
                <a:latin typeface="Times New Roman" panose="02020603050405020304" pitchFamily="18" charset="0"/>
              </a:rPr>
              <a:t>V</a:t>
            </a:r>
            <a:r>
              <a:rPr lang="ru-RU" altLang="ru-RU" sz="1600" baseline="-25000">
                <a:latin typeface="Times New Roman" panose="02020603050405020304" pitchFamily="18" charset="0"/>
              </a:rPr>
              <a:t>K</a:t>
            </a:r>
            <a:r>
              <a:rPr lang="ru-RU" altLang="ru-RU" sz="1600" baseline="30000">
                <a:latin typeface="Times New Roman" panose="02020603050405020304" pitchFamily="18" charset="0"/>
              </a:rPr>
              <a:t>своб.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4523" name="Text Box 28">
            <a:extLst>
              <a:ext uri="{FF2B5EF4-FFF2-40B4-BE49-F238E27FC236}">
                <a16:creationId xmlns:a16="http://schemas.microsoft.com/office/drawing/2014/main" id="{B0A98333-4D0D-6A7C-DE43-AAFAE8346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1916113"/>
            <a:ext cx="2933700" cy="113030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Буфер программ, ожидающих начала обработки</a:t>
            </a:r>
          </a:p>
        </p:txBody>
      </p:sp>
      <p:sp>
        <p:nvSpPr>
          <p:cNvPr id="64524" name="AutoShape 33">
            <a:extLst>
              <a:ext uri="{FF2B5EF4-FFF2-40B4-BE49-F238E27FC236}">
                <a16:creationId xmlns:a16="http://schemas.microsoft.com/office/drawing/2014/main" id="{0473EB12-0BA0-C134-527A-6A041BCD3437}"/>
              </a:ext>
            </a:extLst>
          </p:cNvPr>
          <p:cNvSpPr>
            <a:spLocks/>
          </p:cNvSpPr>
          <p:nvPr/>
        </p:nvSpPr>
        <p:spPr bwMode="auto">
          <a:xfrm>
            <a:off x="4932363" y="1901825"/>
            <a:ext cx="157162" cy="431800"/>
          </a:xfrm>
          <a:prstGeom prst="rightBrace">
            <a:avLst>
              <a:gd name="adj1" fmla="val 22896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4525" name="Text Box 34">
            <a:extLst>
              <a:ext uri="{FF2B5EF4-FFF2-40B4-BE49-F238E27FC236}">
                <a16:creationId xmlns:a16="http://schemas.microsoft.com/office/drawing/2014/main" id="{5A045ADF-FE01-34AD-FA76-DFAA0E5BA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1425" y="2005013"/>
            <a:ext cx="800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>
                <a:latin typeface="Times New Roman" panose="02020603050405020304" pitchFamily="18" charset="0"/>
              </a:rPr>
              <a:t>V</a:t>
            </a:r>
            <a:r>
              <a:rPr lang="ru-RU" altLang="ru-RU" sz="1600" baseline="-25000">
                <a:latin typeface="Times New Roman" panose="02020603050405020304" pitchFamily="18" charset="0"/>
              </a:rPr>
              <a:t>1</a:t>
            </a:r>
            <a:r>
              <a:rPr lang="ru-RU" altLang="ru-RU" sz="1600" baseline="30000">
                <a:latin typeface="Times New Roman" panose="02020603050405020304" pitchFamily="18" charset="0"/>
              </a:rPr>
              <a:t>прог.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4526" name="AutoShape 35">
            <a:extLst>
              <a:ext uri="{FF2B5EF4-FFF2-40B4-BE49-F238E27FC236}">
                <a16:creationId xmlns:a16="http://schemas.microsoft.com/office/drawing/2014/main" id="{E2D2863E-FD0B-0469-13C3-2D5A4B0ED7EE}"/>
              </a:ext>
            </a:extLst>
          </p:cNvPr>
          <p:cNvSpPr>
            <a:spLocks/>
          </p:cNvSpPr>
          <p:nvPr/>
        </p:nvSpPr>
        <p:spPr bwMode="auto">
          <a:xfrm>
            <a:off x="4932363" y="2333625"/>
            <a:ext cx="144462" cy="447675"/>
          </a:xfrm>
          <a:prstGeom prst="rightBrace">
            <a:avLst>
              <a:gd name="adj1" fmla="val 25824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4527" name="Text Box 36">
            <a:extLst>
              <a:ext uri="{FF2B5EF4-FFF2-40B4-BE49-F238E27FC236}">
                <a16:creationId xmlns:a16="http://schemas.microsoft.com/office/drawing/2014/main" id="{1397E5E4-205C-B397-5288-F58C9AF2CC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9363" y="2395538"/>
            <a:ext cx="800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>
                <a:latin typeface="Times New Roman" panose="02020603050405020304" pitchFamily="18" charset="0"/>
              </a:rPr>
              <a:t>V</a:t>
            </a:r>
            <a:r>
              <a:rPr lang="ru-RU" altLang="ru-RU" sz="1600" baseline="-25000">
                <a:latin typeface="Times New Roman" panose="02020603050405020304" pitchFamily="18" charset="0"/>
              </a:rPr>
              <a:t>2</a:t>
            </a:r>
            <a:r>
              <a:rPr lang="ru-RU" altLang="ru-RU" sz="1600" baseline="30000">
                <a:latin typeface="Times New Roman" panose="02020603050405020304" pitchFamily="18" charset="0"/>
              </a:rPr>
              <a:t>прог.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4528" name="AutoShape 37">
            <a:extLst>
              <a:ext uri="{FF2B5EF4-FFF2-40B4-BE49-F238E27FC236}">
                <a16:creationId xmlns:a16="http://schemas.microsoft.com/office/drawing/2014/main" id="{4B723A07-7327-8792-B7B1-3B47FBD88986}"/>
              </a:ext>
            </a:extLst>
          </p:cNvPr>
          <p:cNvSpPr>
            <a:spLocks/>
          </p:cNvSpPr>
          <p:nvPr/>
        </p:nvSpPr>
        <p:spPr bwMode="auto">
          <a:xfrm>
            <a:off x="4932363" y="3186113"/>
            <a:ext cx="144462" cy="431800"/>
          </a:xfrm>
          <a:prstGeom prst="rightBrace">
            <a:avLst>
              <a:gd name="adj1" fmla="val 24909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4529" name="Text Box 38">
            <a:extLst>
              <a:ext uri="{FF2B5EF4-FFF2-40B4-BE49-F238E27FC236}">
                <a16:creationId xmlns:a16="http://schemas.microsoft.com/office/drawing/2014/main" id="{9ECF766F-D63F-A636-DB91-A3F07D1D7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4600" y="3141663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>
                <a:latin typeface="Times New Roman" panose="02020603050405020304" pitchFamily="18" charset="0"/>
              </a:rPr>
              <a:t>V</a:t>
            </a:r>
            <a:r>
              <a:rPr lang="ru-RU" altLang="ru-RU" sz="1600" baseline="-25000">
                <a:latin typeface="Times New Roman" panose="02020603050405020304" pitchFamily="18" charset="0"/>
              </a:rPr>
              <a:t>L</a:t>
            </a:r>
            <a:r>
              <a:rPr lang="ru-RU" altLang="ru-RU" sz="1600" baseline="30000">
                <a:latin typeface="Times New Roman" panose="02020603050405020304" pitchFamily="18" charset="0"/>
              </a:rPr>
              <a:t>прог.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4530" name="AutoShape 20">
            <a:extLst>
              <a:ext uri="{FF2B5EF4-FFF2-40B4-BE49-F238E27FC236}">
                <a16:creationId xmlns:a16="http://schemas.microsoft.com/office/drawing/2014/main" id="{7432B32D-EF04-649F-9BDD-50F4CD0AFBB0}"/>
              </a:ext>
            </a:extLst>
          </p:cNvPr>
          <p:cNvSpPr>
            <a:spLocks/>
          </p:cNvSpPr>
          <p:nvPr/>
        </p:nvSpPr>
        <p:spPr bwMode="auto">
          <a:xfrm>
            <a:off x="1979613" y="3355975"/>
            <a:ext cx="114300" cy="342900"/>
          </a:xfrm>
          <a:prstGeom prst="rightBrace">
            <a:avLst>
              <a:gd name="adj1" fmla="val 25000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4531" name="AutoShape 18">
            <a:extLst>
              <a:ext uri="{FF2B5EF4-FFF2-40B4-BE49-F238E27FC236}">
                <a16:creationId xmlns:a16="http://schemas.microsoft.com/office/drawing/2014/main" id="{3BCAFD67-471C-7A4E-9527-8CA2793591D9}"/>
              </a:ext>
            </a:extLst>
          </p:cNvPr>
          <p:cNvSpPr>
            <a:spLocks/>
          </p:cNvSpPr>
          <p:nvPr/>
        </p:nvSpPr>
        <p:spPr bwMode="auto">
          <a:xfrm>
            <a:off x="1979613" y="2625725"/>
            <a:ext cx="114300" cy="342900"/>
          </a:xfrm>
          <a:prstGeom prst="rightBrace">
            <a:avLst>
              <a:gd name="adj1" fmla="val 25000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4532" name="Rectangle 44">
            <a:extLst>
              <a:ext uri="{FF2B5EF4-FFF2-40B4-BE49-F238E27FC236}">
                <a16:creationId xmlns:a16="http://schemas.microsoft.com/office/drawing/2014/main" id="{6452762F-2CF5-F740-E8B8-2FC10D69EC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4533" name="Text Box 11">
            <a:extLst>
              <a:ext uri="{FF2B5EF4-FFF2-40B4-BE49-F238E27FC236}">
                <a16:creationId xmlns:a16="http://schemas.microsoft.com/office/drawing/2014/main" id="{814307B4-A8AC-3655-7E52-EF0FAC7CAC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3644900"/>
            <a:ext cx="63722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</a:rPr>
              <a:t>Проблема фрагментации:</a:t>
            </a:r>
            <a:r>
              <a:rPr lang="en-US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</a:rPr>
              <a:t>V</a:t>
            </a:r>
            <a:r>
              <a:rPr lang="ru-RU" altLang="ru-RU" sz="2800" b="0" baseline="-25000">
                <a:latin typeface="Times New Roman" panose="02020603050405020304" pitchFamily="18" charset="0"/>
              </a:rPr>
              <a:t>i</a:t>
            </a:r>
            <a:r>
              <a:rPr lang="ru-RU" altLang="ru-RU" sz="2800" b="0" baseline="30000">
                <a:latin typeface="Times New Roman" panose="02020603050405020304" pitchFamily="18" charset="0"/>
              </a:rPr>
              <a:t>прог.</a:t>
            </a:r>
            <a:r>
              <a:rPr lang="ru-RU" altLang="ru-RU" sz="2800" b="0" baseline="-2500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</a:rPr>
              <a:t>&gt; V</a:t>
            </a:r>
            <a:r>
              <a:rPr lang="ru-RU" altLang="ru-RU" sz="2800" b="0" baseline="-25000">
                <a:latin typeface="Times New Roman" panose="02020603050405020304" pitchFamily="18" charset="0"/>
              </a:rPr>
              <a:t>j</a:t>
            </a:r>
            <a:r>
              <a:rPr lang="ru-RU" altLang="ru-RU" sz="2800" b="0" baseline="30000">
                <a:latin typeface="Times New Roman" panose="02020603050405020304" pitchFamily="18" charset="0"/>
              </a:rPr>
              <a:t>своб. </a:t>
            </a:r>
            <a:r>
              <a:rPr lang="ru-RU" altLang="ru-RU" sz="2800" b="0">
                <a:latin typeface="Times New Roman" panose="02020603050405020304" pitchFamily="18" charset="0"/>
              </a:rPr>
              <a:t>для </a:t>
            </a:r>
            <a:r>
              <a:rPr lang="ru-RU" altLang="ru-RU" sz="2800">
                <a:latin typeface="Times New Roman" panose="02020603050405020304" pitchFamily="18" charset="0"/>
                <a:sym typeface="Symbol" panose="05050102010706020507" pitchFamily="18" charset="2"/>
              </a:rPr>
              <a:t></a:t>
            </a:r>
            <a:r>
              <a:rPr lang="ru-RU" altLang="ru-RU" sz="2800" b="0">
                <a:latin typeface="Times New Roman" panose="02020603050405020304" pitchFamily="18" charset="0"/>
              </a:rPr>
              <a:t> i,j</a:t>
            </a:r>
            <a:r>
              <a:rPr lang="en-US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</a:rPr>
              <a:t>(несмотря на то, что </a:t>
            </a:r>
            <a:r>
              <a:rPr lang="ru-RU" altLang="ru-RU" sz="2800">
                <a:latin typeface="Times New Roman" panose="02020603050405020304" pitchFamily="18" charset="0"/>
                <a:sym typeface="Symbol" panose="05050102010706020507" pitchFamily="18" charset="2"/>
              </a:rPr>
              <a:t></a:t>
            </a:r>
            <a:r>
              <a:rPr lang="ru-RU" altLang="ru-RU" sz="2800" b="0">
                <a:latin typeface="Times New Roman" panose="02020603050405020304" pitchFamily="18" charset="0"/>
                <a:sym typeface="Symbol" panose="05050102010706020507" pitchFamily="18" charset="2"/>
              </a:rPr>
              <a:t></a:t>
            </a:r>
            <a:r>
              <a:rPr lang="ru-RU" altLang="ru-RU" sz="2800" b="0">
                <a:latin typeface="Times New Roman" panose="02020603050405020304" pitchFamily="18" charset="0"/>
              </a:rPr>
              <a:t>i</a:t>
            </a:r>
            <a:r>
              <a:rPr lang="ru-RU" altLang="ru-RU" sz="2800" b="0">
                <a:latin typeface="Times New Roman" panose="02020603050405020304" pitchFamily="18" charset="0"/>
                <a:sym typeface="Symbol" panose="05050102010706020507" pitchFamily="18" charset="2"/>
              </a:rPr>
              <a:t>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  <a:sym typeface="Symbol" panose="05050102010706020507" pitchFamily="18" charset="2"/>
              </a:rPr>
              <a:t>           </a:t>
            </a:r>
            <a:r>
              <a:rPr lang="ru-RU" altLang="ru-RU" sz="2800" b="0">
                <a:latin typeface="Times New Roman" panose="02020603050405020304" pitchFamily="18" charset="0"/>
              </a:rPr>
              <a:t>     ) =&gt; деградация системы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graphicFrame>
        <p:nvGraphicFramePr>
          <p:cNvPr id="64534" name="Object 49">
            <a:extLst>
              <a:ext uri="{FF2B5EF4-FFF2-40B4-BE49-F238E27FC236}">
                <a16:creationId xmlns:a16="http://schemas.microsoft.com/office/drawing/2014/main" id="{8682CE56-8715-DDE1-9C72-3339BED329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71775" y="4508500"/>
          <a:ext cx="1439863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4" imgW="17773650" imgH="7677150" progId="Equation.3">
                  <p:embed/>
                </p:oleObj>
              </mc:Choice>
              <mc:Fallback>
                <p:oleObj name="Формула" r:id="rId4" imgW="17773650" imgH="767715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4508500"/>
                        <a:ext cx="1439863" cy="61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8456" name="Group 104">
            <a:extLst>
              <a:ext uri="{FF2B5EF4-FFF2-40B4-BE49-F238E27FC236}">
                <a16:creationId xmlns:a16="http://schemas.microsoft.com/office/drawing/2014/main" id="{0584FC64-310D-F6C8-8318-A1C72E75E36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7950" y="1916113"/>
          <a:ext cx="1870075" cy="4222750"/>
        </p:xfrm>
        <a:graphic>
          <a:graphicData uri="http://schemas.openxmlformats.org/drawingml/2006/table">
            <a:tbl>
              <a:tblPr/>
              <a:tblGrid>
                <a:gridCol w="1870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970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ОС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Программа N1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8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90000" marR="90000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8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Программа N2</a:t>
                      </a:r>
                    </a:p>
                  </a:txBody>
                  <a:tcPr marL="90000" marR="90000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8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90000" marR="90000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8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Программа N3</a:t>
                      </a:r>
                    </a:p>
                  </a:txBody>
                  <a:tcPr marL="90000" marR="90000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8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8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Программа N4</a:t>
                      </a:r>
                    </a:p>
                  </a:txBody>
                  <a:tcPr marL="90000" marR="90000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8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L="90000" marR="90000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8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</a:t>
                      </a:r>
                    </a:p>
                  </a:txBody>
                  <a:tcPr marL="90000" marR="90000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24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790" marB="467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508486" name="Group 134">
            <a:extLst>
              <a:ext uri="{FF2B5EF4-FFF2-40B4-BE49-F238E27FC236}">
                <a16:creationId xmlns:a16="http://schemas.microsoft.com/office/drawing/2014/main" id="{376091DF-0C81-B299-F75F-91A6AEC9A601}"/>
              </a:ext>
            </a:extLst>
          </p:cNvPr>
          <p:cNvGraphicFramePr>
            <a:graphicFrameLocks noGrp="1"/>
          </p:cNvGraphicFramePr>
          <p:nvPr/>
        </p:nvGraphicFramePr>
        <p:xfrm>
          <a:off x="3059113" y="1916113"/>
          <a:ext cx="1871662" cy="1690687"/>
        </p:xfrm>
        <a:graphic>
          <a:graphicData uri="http://schemas.openxmlformats.org/drawingml/2006/table">
            <a:tbl>
              <a:tblPr/>
              <a:tblGrid>
                <a:gridCol w="1871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18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Программа 1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Программа 2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4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Программа L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4571" name="Text Box 129">
            <a:extLst>
              <a:ext uri="{FF2B5EF4-FFF2-40B4-BE49-F238E27FC236}">
                <a16:creationId xmlns:a16="http://schemas.microsoft.com/office/drawing/2014/main" id="{EB131D2A-E877-0824-4E48-C8CDE9878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5113338"/>
            <a:ext cx="6443662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</a:rPr>
              <a:t>Несмотря на то, что имеется достаточное количество места в памяти, разместить ни одну из программ не удаётся.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402" name="Rectangle 2">
            <a:extLst>
              <a:ext uri="{FF2B5EF4-FFF2-40B4-BE49-F238E27FC236}">
                <a16:creationId xmlns:a16="http://schemas.microsoft.com/office/drawing/2014/main" id="{49FBBE1B-C611-4504-D22D-55D5A237ED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34963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Виртуальная память. Базирование</a:t>
            </a:r>
          </a:p>
        </p:txBody>
      </p:sp>
      <p:sp>
        <p:nvSpPr>
          <p:cNvPr id="66563" name="Text Box 24">
            <a:extLst>
              <a:ext uri="{FF2B5EF4-FFF2-40B4-BE49-F238E27FC236}">
                <a16:creationId xmlns:a16="http://schemas.microsoft.com/office/drawing/2014/main" id="{86A7D6D4-A1E0-7200-1931-DF4EB65F8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989138"/>
            <a:ext cx="2514600" cy="9350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Исходный текст программы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6564" name="Rectangle 25">
            <a:extLst>
              <a:ext uri="{FF2B5EF4-FFF2-40B4-BE49-F238E27FC236}">
                <a16:creationId xmlns:a16="http://schemas.microsoft.com/office/drawing/2014/main" id="{F369D814-AD38-1C66-3E85-00E3C76030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7950" y="2236788"/>
            <a:ext cx="1900238" cy="4556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Транслятор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6565" name="Text Box 26">
            <a:extLst>
              <a:ext uri="{FF2B5EF4-FFF2-40B4-BE49-F238E27FC236}">
                <a16:creationId xmlns:a16="http://schemas.microsoft.com/office/drawing/2014/main" id="{31DFE0CF-79C0-E16D-846E-76B164D78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4800" y="1997075"/>
            <a:ext cx="1949450" cy="9874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Объектный модуль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6566" name="Rectangle 27">
            <a:extLst>
              <a:ext uri="{FF2B5EF4-FFF2-40B4-BE49-F238E27FC236}">
                <a16:creationId xmlns:a16="http://schemas.microsoft.com/office/drawing/2014/main" id="{488A3AB9-4FC3-4818-B0E3-C7A13D4A5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7950" y="3573463"/>
            <a:ext cx="4673600" cy="9350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Библиотека объектных модулей, редактор внешних связей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6567" name="Rectangle 28">
            <a:extLst>
              <a:ext uri="{FF2B5EF4-FFF2-40B4-BE49-F238E27FC236}">
                <a16:creationId xmlns:a16="http://schemas.microsoft.com/office/drawing/2014/main" id="{D5DDFE45-69BD-BB9D-37F8-B976300C2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3573463"/>
            <a:ext cx="2520950" cy="9350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Исполняемый модуль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6568" name="Text Box 29">
            <a:extLst>
              <a:ext uri="{FF2B5EF4-FFF2-40B4-BE49-F238E27FC236}">
                <a16:creationId xmlns:a16="http://schemas.microsoft.com/office/drawing/2014/main" id="{61B02F3A-D861-F00A-9900-1776ACAC33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5707063"/>
            <a:ext cx="8893175" cy="890587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</a:rPr>
              <a:t>Проблема – установление соответствия между программной адресацией и физической памятью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66569" name="Rectangle 30">
            <a:extLst>
              <a:ext uri="{FF2B5EF4-FFF2-40B4-BE49-F238E27FC236}">
                <a16:creationId xmlns:a16="http://schemas.microsoft.com/office/drawing/2014/main" id="{EB7C635C-054A-7081-5F60-FD38332BE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463" y="4724400"/>
            <a:ext cx="8964612" cy="719138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2800" b="0">
                <a:latin typeface="Times New Roman" panose="02020603050405020304" pitchFamily="18" charset="0"/>
              </a:rPr>
              <a:t>В </a:t>
            </a:r>
            <a:r>
              <a:rPr lang="ru-RU" altLang="ru-RU" sz="2800" b="0">
                <a:latin typeface="Times New Roman" panose="02020603050405020304" pitchFamily="18" charset="0"/>
              </a:rPr>
              <a:t>исполняемом модуле используется программная (логическая или виртуальная) адресация</a:t>
            </a:r>
          </a:p>
        </p:txBody>
      </p:sp>
      <p:sp>
        <p:nvSpPr>
          <p:cNvPr id="66570" name="AutoShape 31">
            <a:extLst>
              <a:ext uri="{FF2B5EF4-FFF2-40B4-BE49-F238E27FC236}">
                <a16:creationId xmlns:a16="http://schemas.microsoft.com/office/drawing/2014/main" id="{412103F9-0A07-CEF3-A2D4-FB70CF67D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8813" y="2325688"/>
            <a:ext cx="601662" cy="303212"/>
          </a:xfrm>
          <a:prstGeom prst="rightArrow">
            <a:avLst>
              <a:gd name="adj1" fmla="val 50000"/>
              <a:gd name="adj2" fmla="val 4960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6571" name="AutoShape 32">
            <a:extLst>
              <a:ext uri="{FF2B5EF4-FFF2-40B4-BE49-F238E27FC236}">
                <a16:creationId xmlns:a16="http://schemas.microsoft.com/office/drawing/2014/main" id="{3D91A9B4-B67A-4252-5EBD-02E7857D3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4075" y="2349500"/>
            <a:ext cx="595313" cy="303213"/>
          </a:xfrm>
          <a:prstGeom prst="rightArrow">
            <a:avLst>
              <a:gd name="adj1" fmla="val 50000"/>
              <a:gd name="adj2" fmla="val 49084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6572" name="AutoShape 33">
            <a:extLst>
              <a:ext uri="{FF2B5EF4-FFF2-40B4-BE49-F238E27FC236}">
                <a16:creationId xmlns:a16="http://schemas.microsoft.com/office/drawing/2014/main" id="{D4BD758C-3DD8-C9AB-4872-3FD3349A3E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6963" y="3068638"/>
            <a:ext cx="450850" cy="455612"/>
          </a:xfrm>
          <a:prstGeom prst="downArrow">
            <a:avLst>
              <a:gd name="adj1" fmla="val 42954"/>
              <a:gd name="adj2" fmla="val 2816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6573" name="AutoShape 37">
            <a:extLst>
              <a:ext uri="{FF2B5EF4-FFF2-40B4-BE49-F238E27FC236}">
                <a16:creationId xmlns:a16="http://schemas.microsoft.com/office/drawing/2014/main" id="{53E17E22-4AA4-FC79-03E8-0CDEDFCEB7C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198813" y="3933825"/>
            <a:ext cx="601662" cy="303213"/>
          </a:xfrm>
          <a:prstGeom prst="rightArrow">
            <a:avLst>
              <a:gd name="adj1" fmla="val 50000"/>
              <a:gd name="adj2" fmla="val 4960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450" name="Rectangle 1026">
            <a:extLst>
              <a:ext uri="{FF2B5EF4-FFF2-40B4-BE49-F238E27FC236}">
                <a16:creationId xmlns:a16="http://schemas.microsoft.com/office/drawing/2014/main" id="{928E08FF-8F8B-C838-7FC9-A82A87A833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34963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Виртуальная память. Базирование</a:t>
            </a:r>
          </a:p>
        </p:txBody>
      </p:sp>
      <p:sp>
        <p:nvSpPr>
          <p:cNvPr id="68611" name="Text Box 1032">
            <a:extLst>
              <a:ext uri="{FF2B5EF4-FFF2-40B4-BE49-F238E27FC236}">
                <a16:creationId xmlns:a16="http://schemas.microsoft.com/office/drawing/2014/main" id="{E147951A-141E-B2B8-CFA3-D485C2A96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760538"/>
            <a:ext cx="8915400" cy="384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5000"/>
              </a:lnSpc>
              <a:spcBef>
                <a:spcPct val="4000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Аппарат виртуальной памяти</a:t>
            </a:r>
            <a:r>
              <a:rPr lang="ru-RU" altLang="ru-RU" sz="2800" b="0">
                <a:latin typeface="Times New Roman" panose="02020603050405020304" pitchFamily="18" charset="0"/>
              </a:rPr>
              <a:t> — аппаратные средства компьютера, обеспечивающие преобразование (установление соответствия) программных адресов, используемых в программе с адресами физической памяти, в которой размещена</a:t>
            </a:r>
            <a:r>
              <a:rPr lang="en-US" altLang="ru-RU" sz="2800" b="0">
                <a:latin typeface="Times New Roman" panose="02020603050405020304" pitchFamily="18" charset="0"/>
              </a:rPr>
              <a:t> (</a:t>
            </a:r>
            <a:r>
              <a:rPr lang="ru-RU" altLang="ru-RU" sz="2800" b="0">
                <a:latin typeface="Times New Roman" panose="02020603050405020304" pitchFamily="18" charset="0"/>
              </a:rPr>
              <a:t>или будет размещена) программа во время выполнения.</a:t>
            </a:r>
          </a:p>
          <a:p>
            <a:pPr algn="just" eaLnBrk="1" hangingPunct="1">
              <a:lnSpc>
                <a:spcPct val="105000"/>
              </a:lnSpc>
              <a:spcBef>
                <a:spcPct val="4000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Базирование адресов</a:t>
            </a:r>
            <a:r>
              <a:rPr lang="ru-RU" altLang="ru-RU" sz="2800" b="0">
                <a:latin typeface="Times New Roman" panose="02020603050405020304" pitchFamily="18" charset="0"/>
              </a:rPr>
              <a:t> — реализация одной из моделей аппарата виртуальной памяти.</a:t>
            </a:r>
            <a:endParaRPr lang="en-US" altLang="ru-RU" sz="2800" b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498" name="Rectangle 2">
            <a:extLst>
              <a:ext uri="{FF2B5EF4-FFF2-40B4-BE49-F238E27FC236}">
                <a16:creationId xmlns:a16="http://schemas.microsoft.com/office/drawing/2014/main" id="{6A303424-9270-DB9F-5433-C9F48FB1A8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34963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Виртуальная память. Базирование</a:t>
            </a:r>
          </a:p>
        </p:txBody>
      </p:sp>
      <p:sp>
        <p:nvSpPr>
          <p:cNvPr id="70659" name="Text Box 11">
            <a:extLst>
              <a:ext uri="{FF2B5EF4-FFF2-40B4-BE49-F238E27FC236}">
                <a16:creationId xmlns:a16="http://schemas.microsoft.com/office/drawing/2014/main" id="{B8426B6E-91D3-6B21-EA81-83FBF3974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2709863"/>
            <a:ext cx="891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				А</a:t>
            </a:r>
            <a:r>
              <a:rPr lang="ru-RU" altLang="ru-RU" sz="2800" baseline="-25000">
                <a:latin typeface="Times New Roman" panose="02020603050405020304" pitchFamily="18" charset="0"/>
              </a:rPr>
              <a:t>исп.</a:t>
            </a:r>
            <a:r>
              <a:rPr lang="ru-RU" altLang="ru-RU" sz="2800" baseline="30000">
                <a:latin typeface="Times New Roman" panose="02020603050405020304" pitchFamily="18" charset="0"/>
              </a:rPr>
              <a:t>прог.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70660" name="Text Box 12">
            <a:extLst>
              <a:ext uri="{FF2B5EF4-FFF2-40B4-BE49-F238E27FC236}">
                <a16:creationId xmlns:a16="http://schemas.microsoft.com/office/drawing/2014/main" id="{ED499C28-EDF9-91E3-E490-D59F201F9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787525"/>
            <a:ext cx="896461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Базирование адресов</a:t>
            </a:r>
            <a:r>
              <a:rPr lang="ru-RU" altLang="ru-RU" sz="2800" b="0">
                <a:latin typeface="Times New Roman" panose="02020603050405020304" pitchFamily="18" charset="0"/>
              </a:rPr>
              <a:t> — решение проблемы </a:t>
            </a:r>
            <a:r>
              <a:rPr lang="ru-RU" altLang="ru-RU" sz="2800">
                <a:latin typeface="Times New Roman" panose="02020603050405020304" pitchFamily="18" charset="0"/>
              </a:rPr>
              <a:t>перемещаемости</a:t>
            </a:r>
            <a:r>
              <a:rPr lang="ru-RU" altLang="ru-RU" sz="2800" b="0">
                <a:latin typeface="Times New Roman" panose="02020603050405020304" pitchFamily="18" charset="0"/>
              </a:rPr>
              <a:t> программы по ОЗУ. </a:t>
            </a:r>
            <a:endParaRPr lang="en-US" altLang="ru-RU" sz="2800" b="0">
              <a:latin typeface="Times New Roman" panose="02020603050405020304" pitchFamily="18" charset="0"/>
            </a:endParaRPr>
          </a:p>
        </p:txBody>
      </p:sp>
      <p:sp>
        <p:nvSpPr>
          <p:cNvPr id="70661" name="Line 14">
            <a:extLst>
              <a:ext uri="{FF2B5EF4-FFF2-40B4-BE49-F238E27FC236}">
                <a16:creationId xmlns:a16="http://schemas.microsoft.com/office/drawing/2014/main" id="{0A7B1422-2667-00F9-46C4-35727EFA23C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3235325"/>
            <a:ext cx="1219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70662" name="Rectangle 16">
            <a:extLst>
              <a:ext uri="{FF2B5EF4-FFF2-40B4-BE49-F238E27FC236}">
                <a16:creationId xmlns:a16="http://schemas.microsoft.com/office/drawing/2014/main" id="{9676F27A-6856-BDC2-F7D7-4A54BA6D7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813" y="3883025"/>
            <a:ext cx="352901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Абсолютный  адрес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ru-RU" altLang="ru-RU" sz="2800">
                <a:latin typeface="Times New Roman" panose="02020603050405020304" pitchFamily="18" charset="0"/>
              </a:rPr>
              <a:t> А</a:t>
            </a:r>
            <a:r>
              <a:rPr lang="ru-RU" altLang="ru-RU" sz="2800" baseline="-25000">
                <a:latin typeface="Times New Roman" panose="02020603050405020304" pitchFamily="18" charset="0"/>
              </a:rPr>
              <a:t>исп.</a:t>
            </a:r>
            <a:r>
              <a:rPr lang="ru-RU" altLang="ru-RU" sz="2800" baseline="30000">
                <a:latin typeface="Times New Roman" panose="02020603050405020304" pitchFamily="18" charset="0"/>
              </a:rPr>
              <a:t>физ.</a:t>
            </a:r>
            <a:r>
              <a:rPr lang="ru-RU" altLang="ru-RU" sz="2800">
                <a:latin typeface="Times New Roman" panose="02020603050405020304" pitchFamily="18" charset="0"/>
              </a:rPr>
              <a:t> = А</a:t>
            </a:r>
            <a:r>
              <a:rPr lang="ru-RU" altLang="ru-RU" sz="2800" baseline="-25000">
                <a:latin typeface="Times New Roman" panose="02020603050405020304" pitchFamily="18" charset="0"/>
              </a:rPr>
              <a:t>исп.</a:t>
            </a:r>
            <a:r>
              <a:rPr lang="ru-RU" altLang="ru-RU" sz="2800" baseline="30000">
                <a:latin typeface="Times New Roman" panose="02020603050405020304" pitchFamily="18" charset="0"/>
              </a:rPr>
              <a:t>прог.</a:t>
            </a:r>
            <a:r>
              <a:rPr lang="ru-RU" altLang="ru-RU" sz="28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70663" name="Rectangle 17">
            <a:extLst>
              <a:ext uri="{FF2B5EF4-FFF2-40B4-BE49-F238E27FC236}">
                <a16:creationId xmlns:a16="http://schemas.microsoft.com/office/drawing/2014/main" id="{DB6BB335-D96F-5268-A1DF-845848003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300" y="3933825"/>
            <a:ext cx="51117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Относительный (адрес относительно начала программы)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ru-RU" altLang="ru-RU" sz="2800">
                <a:latin typeface="Times New Roman" panose="02020603050405020304" pitchFamily="18" charset="0"/>
              </a:rPr>
              <a:t> А</a:t>
            </a:r>
            <a:r>
              <a:rPr lang="ru-RU" altLang="ru-RU" sz="2800" baseline="-25000">
                <a:latin typeface="Times New Roman" panose="02020603050405020304" pitchFamily="18" charset="0"/>
              </a:rPr>
              <a:t>исп.</a:t>
            </a:r>
            <a:r>
              <a:rPr lang="ru-RU" altLang="ru-RU" sz="2800" baseline="30000">
                <a:latin typeface="Times New Roman" panose="02020603050405020304" pitchFamily="18" charset="0"/>
              </a:rPr>
              <a:t>физ.</a:t>
            </a:r>
            <a:r>
              <a:rPr lang="ru-RU" altLang="ru-RU" sz="2800">
                <a:latin typeface="Times New Roman" panose="02020603050405020304" pitchFamily="18" charset="0"/>
              </a:rPr>
              <a:t> = А</a:t>
            </a:r>
            <a:r>
              <a:rPr lang="ru-RU" altLang="ru-RU" sz="2800" baseline="-25000">
                <a:latin typeface="Times New Roman" panose="02020603050405020304" pitchFamily="18" charset="0"/>
              </a:rPr>
              <a:t>исп.</a:t>
            </a:r>
            <a:r>
              <a:rPr lang="ru-RU" altLang="ru-RU" sz="2800" baseline="30000">
                <a:latin typeface="Times New Roman" panose="02020603050405020304" pitchFamily="18" charset="0"/>
              </a:rPr>
              <a:t>прог.</a:t>
            </a:r>
            <a:r>
              <a:rPr lang="en-US" altLang="ru-RU" sz="2800">
                <a:latin typeface="Times New Roman" panose="02020603050405020304" pitchFamily="18" charset="0"/>
              </a:rPr>
              <a:t> + &lt;R</a:t>
            </a:r>
            <a:r>
              <a:rPr lang="ru-RU" altLang="ru-RU" sz="2800" baseline="-25000">
                <a:latin typeface="Times New Roman" panose="02020603050405020304" pitchFamily="18" charset="0"/>
              </a:rPr>
              <a:t>базы</a:t>
            </a:r>
            <a:r>
              <a:rPr lang="en-US" altLang="ru-RU" sz="2800">
                <a:latin typeface="Times New Roman" panose="02020603050405020304" pitchFamily="18" charset="0"/>
              </a:rPr>
              <a:t>&gt;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70664" name="Line 19">
            <a:extLst>
              <a:ext uri="{FF2B5EF4-FFF2-40B4-BE49-F238E27FC236}">
                <a16:creationId xmlns:a16="http://schemas.microsoft.com/office/drawing/2014/main" id="{C1275F79-5268-110A-9457-47F46899AD7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00338" y="3224213"/>
            <a:ext cx="1219200" cy="638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738" name="Rectangle 2">
            <a:extLst>
              <a:ext uri="{FF2B5EF4-FFF2-40B4-BE49-F238E27FC236}">
                <a16:creationId xmlns:a16="http://schemas.microsoft.com/office/drawing/2014/main" id="{335B985A-1000-BB1A-A0CF-C266FC01D7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34963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Виртуальная память. Базирование</a:t>
            </a:r>
          </a:p>
        </p:txBody>
      </p:sp>
      <p:sp>
        <p:nvSpPr>
          <p:cNvPr id="72707" name="Text Box 12">
            <a:extLst>
              <a:ext uri="{FF2B5EF4-FFF2-40B4-BE49-F238E27FC236}">
                <a16:creationId xmlns:a16="http://schemas.microsoft.com/office/drawing/2014/main" id="{8A534737-7CEE-8DFA-4619-01059E7BE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3" y="1785938"/>
            <a:ext cx="8839200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Базирование адресов</a:t>
            </a:r>
            <a:r>
              <a:rPr lang="ru-RU" altLang="ru-RU" sz="2800" b="0">
                <a:latin typeface="Times New Roman" panose="02020603050405020304" pitchFamily="18" charset="0"/>
              </a:rPr>
              <a:t> — отображение виртуального адресного пространства программы в физическую память «один в один». </a:t>
            </a:r>
            <a:endParaRPr lang="en-US" altLang="ru-RU" sz="2800" b="0">
              <a:latin typeface="Times New Roman" panose="02020603050405020304" pitchFamily="18" charset="0"/>
            </a:endParaRPr>
          </a:p>
        </p:txBody>
      </p:sp>
      <p:sp>
        <p:nvSpPr>
          <p:cNvPr id="72708" name="Rectangle 13">
            <a:extLst>
              <a:ext uri="{FF2B5EF4-FFF2-40B4-BE49-F238E27FC236}">
                <a16:creationId xmlns:a16="http://schemas.microsoft.com/office/drawing/2014/main" id="{5EFDFA10-231A-77C8-5BFD-AE634F446F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3454400"/>
            <a:ext cx="1236662" cy="88106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2709" name="Text Box 14">
            <a:extLst>
              <a:ext uri="{FF2B5EF4-FFF2-40B4-BE49-F238E27FC236}">
                <a16:creationId xmlns:a16="http://schemas.microsoft.com/office/drawing/2014/main" id="{70E9D767-6876-C046-A6B0-949F7398F9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335463"/>
            <a:ext cx="46116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Программное (виртуальное) адресное пространство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  <p:sp>
        <p:nvSpPr>
          <p:cNvPr id="72710" name="Rectangle 15">
            <a:extLst>
              <a:ext uri="{FF2B5EF4-FFF2-40B4-BE49-F238E27FC236}">
                <a16:creationId xmlns:a16="http://schemas.microsoft.com/office/drawing/2014/main" id="{67F38911-75E6-E2B0-9B40-40D4337D2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3182938"/>
            <a:ext cx="1371600" cy="16097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2711" name="Line 16">
            <a:extLst>
              <a:ext uri="{FF2B5EF4-FFF2-40B4-BE49-F238E27FC236}">
                <a16:creationId xmlns:a16="http://schemas.microsoft.com/office/drawing/2014/main" id="{D816A481-1BB4-FEA6-343C-B6715E768748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3640138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72712" name="Line 17">
            <a:extLst>
              <a:ext uri="{FF2B5EF4-FFF2-40B4-BE49-F238E27FC236}">
                <a16:creationId xmlns:a16="http://schemas.microsoft.com/office/drawing/2014/main" id="{EF63067E-2EED-0757-A7AE-854BE22E401F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4287838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72713" name="Text Box 18">
            <a:extLst>
              <a:ext uri="{FF2B5EF4-FFF2-40B4-BE49-F238E27FC236}">
                <a16:creationId xmlns:a16="http://schemas.microsoft.com/office/drawing/2014/main" id="{8869DC40-5DBD-3CF9-56CF-CDC071196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3182938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0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  <p:sp>
        <p:nvSpPr>
          <p:cNvPr id="72714" name="Text Box 19">
            <a:extLst>
              <a:ext uri="{FF2B5EF4-FFF2-40B4-BE49-F238E27FC236}">
                <a16:creationId xmlns:a16="http://schemas.microsoft.com/office/drawing/2014/main" id="{7001EF5C-6ECB-5377-C6BD-DFEEF9B8D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4335463"/>
            <a:ext cx="717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2400">
                <a:latin typeface="Times New Roman" panose="02020603050405020304" pitchFamily="18" charset="0"/>
              </a:rPr>
              <a:t>L -1</a:t>
            </a:r>
          </a:p>
        </p:txBody>
      </p:sp>
      <p:sp>
        <p:nvSpPr>
          <p:cNvPr id="72715" name="Text Box 20">
            <a:extLst>
              <a:ext uri="{FF2B5EF4-FFF2-40B4-BE49-F238E27FC236}">
                <a16:creationId xmlns:a16="http://schemas.microsoft.com/office/drawing/2014/main" id="{303E87D2-4A08-BACD-9755-E98FCBE00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4694238"/>
            <a:ext cx="294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Физическая память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  <p:sp>
        <p:nvSpPr>
          <p:cNvPr id="72716" name="Line 21">
            <a:extLst>
              <a:ext uri="{FF2B5EF4-FFF2-40B4-BE49-F238E27FC236}">
                <a16:creationId xmlns:a16="http://schemas.microsoft.com/office/drawing/2014/main" id="{F853D06A-31F2-86C9-F1BD-1B4C274995D1}"/>
              </a:ext>
            </a:extLst>
          </p:cNvPr>
          <p:cNvSpPr>
            <a:spLocks noChangeShapeType="1"/>
          </p:cNvSpPr>
          <p:nvPr/>
        </p:nvSpPr>
        <p:spPr bwMode="auto">
          <a:xfrm>
            <a:off x="2843213" y="3902075"/>
            <a:ext cx="4465637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786" name="Rectangle 1026">
            <a:extLst>
              <a:ext uri="{FF2B5EF4-FFF2-40B4-BE49-F238E27FC236}">
                <a16:creationId xmlns:a16="http://schemas.microsoft.com/office/drawing/2014/main" id="{98F6534C-A961-65F7-931D-274CCEFD50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163"/>
            <a:ext cx="9144000" cy="13112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Виртуальная память. Страничная организация памяти</a:t>
            </a:r>
          </a:p>
        </p:txBody>
      </p:sp>
      <p:sp>
        <p:nvSpPr>
          <p:cNvPr id="74755" name="Rectangle 1043">
            <a:extLst>
              <a:ext uri="{FF2B5EF4-FFF2-40B4-BE49-F238E27FC236}">
                <a16:creationId xmlns:a16="http://schemas.microsoft.com/office/drawing/2014/main" id="{3CA7D759-3E0D-AAB7-CD73-D10CAF537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773238"/>
            <a:ext cx="2640012" cy="489585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0</a:t>
            </a:r>
            <a:r>
              <a:rPr lang="ru-RU" altLang="ru-RU" sz="2800" baseline="30000">
                <a:latin typeface="Times New Roman" panose="02020603050405020304" pitchFamily="18" charset="0"/>
              </a:rPr>
              <a:t>-я</a:t>
            </a:r>
            <a:r>
              <a:rPr lang="ru-RU" altLang="ru-RU" sz="2800" baseline="-25000">
                <a:latin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</a:rPr>
              <a:t>страница</a:t>
            </a:r>
            <a:endParaRPr lang="ru-RU" altLang="ru-RU" sz="24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0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0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0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1</a:t>
            </a:r>
            <a:r>
              <a:rPr lang="ru-RU" altLang="ru-RU" sz="2800" baseline="30000">
                <a:latin typeface="Times New Roman" panose="02020603050405020304" pitchFamily="18" charset="0"/>
              </a:rPr>
              <a:t>-я</a:t>
            </a:r>
            <a:r>
              <a:rPr lang="ru-RU" altLang="ru-RU" sz="2800" baseline="-25000">
                <a:latin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</a:rPr>
              <a:t>страница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8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8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...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...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en-US" altLang="ru-RU" sz="2400">
              <a:latin typeface="Times New Roman" panose="02020603050405020304" pitchFamily="18" charset="0"/>
            </a:endParaRPr>
          </a:p>
        </p:txBody>
      </p:sp>
      <p:sp>
        <p:nvSpPr>
          <p:cNvPr id="74756" name="Line 1044">
            <a:extLst>
              <a:ext uri="{FF2B5EF4-FFF2-40B4-BE49-F238E27FC236}">
                <a16:creationId xmlns:a16="http://schemas.microsoft.com/office/drawing/2014/main" id="{A774D77F-FD8F-60C2-C375-238013ABDF6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388" y="3186113"/>
            <a:ext cx="26400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74757" name="Line 1045">
            <a:extLst>
              <a:ext uri="{FF2B5EF4-FFF2-40B4-BE49-F238E27FC236}">
                <a16:creationId xmlns:a16="http://schemas.microsoft.com/office/drawing/2014/main" id="{846555CD-FE86-B694-881C-B3FE1C055B1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388" y="4584700"/>
            <a:ext cx="26400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74758" name="Text Box 1047">
            <a:extLst>
              <a:ext uri="{FF2B5EF4-FFF2-40B4-BE49-F238E27FC236}">
                <a16:creationId xmlns:a16="http://schemas.microsoft.com/office/drawing/2014/main" id="{417CD648-8701-C970-2E69-3EC794A0A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1773238"/>
            <a:ext cx="5715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</a:rPr>
              <a:t>Страницы - блоки фиксированного размера. Размер страницы — 2</a:t>
            </a:r>
            <a:r>
              <a:rPr lang="en-US" altLang="ru-RU" sz="2800" b="0" baseline="30000">
                <a:latin typeface="Times New Roman" panose="02020603050405020304" pitchFamily="18" charset="0"/>
              </a:rPr>
              <a:t>k</a:t>
            </a:r>
            <a:endParaRPr lang="ru-RU" altLang="ru-RU" sz="2800" b="0" baseline="30000">
              <a:latin typeface="Times New Roman" panose="02020603050405020304" pitchFamily="18" charset="0"/>
            </a:endParaRPr>
          </a:p>
        </p:txBody>
      </p:sp>
      <p:sp>
        <p:nvSpPr>
          <p:cNvPr id="74759" name="Rectangle 1048">
            <a:extLst>
              <a:ext uri="{FF2B5EF4-FFF2-40B4-BE49-F238E27FC236}">
                <a16:creationId xmlns:a16="http://schemas.microsoft.com/office/drawing/2014/main" id="{F10BDBC1-9695-6497-F8A1-A714C5EDBA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450" y="4476750"/>
            <a:ext cx="5257800" cy="457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номер страницы    номер в странице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  <p:sp>
        <p:nvSpPr>
          <p:cNvPr id="74760" name="Line 1049">
            <a:extLst>
              <a:ext uri="{FF2B5EF4-FFF2-40B4-BE49-F238E27FC236}">
                <a16:creationId xmlns:a16="http://schemas.microsoft.com/office/drawing/2014/main" id="{16C1073E-6A70-A019-5715-5D05213FABB9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4050" y="447675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74761" name="Text Box 1050">
            <a:extLst>
              <a:ext uri="{FF2B5EF4-FFF2-40B4-BE49-F238E27FC236}">
                <a16:creationId xmlns:a16="http://schemas.microsoft.com/office/drawing/2014/main" id="{9E1627F0-B783-FB3C-84CF-6AB9183C0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5157788"/>
            <a:ext cx="3530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Количество страниц ограничено размером поля «номер страницы»</a:t>
            </a:r>
            <a:endParaRPr lang="en-US" altLang="ru-RU" sz="2400" b="0">
              <a:latin typeface="Times New Roman" panose="02020603050405020304" pitchFamily="18" charset="0"/>
            </a:endParaRPr>
          </a:p>
        </p:txBody>
      </p:sp>
      <p:sp>
        <p:nvSpPr>
          <p:cNvPr id="74762" name="Rectangle 1053">
            <a:extLst>
              <a:ext uri="{FF2B5EF4-FFF2-40B4-BE49-F238E27FC236}">
                <a16:creationId xmlns:a16="http://schemas.microsoft.com/office/drawing/2014/main" id="{7837EE0E-44F0-7813-4CF4-60D354E9A6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8838" y="4005263"/>
            <a:ext cx="506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		  </a:t>
            </a:r>
            <a:r>
              <a:rPr lang="en-US" altLang="ru-RU" sz="2400" b="0">
                <a:latin typeface="Times New Roman" panose="02020603050405020304" pitchFamily="18" charset="0"/>
              </a:rPr>
              <a:t>k</a:t>
            </a:r>
            <a:r>
              <a:rPr lang="ru-RU" altLang="ru-RU" sz="2400" b="0">
                <a:latin typeface="Times New Roman" panose="02020603050405020304" pitchFamily="18" charset="0"/>
              </a:rPr>
              <a:t>  </a:t>
            </a:r>
            <a:r>
              <a:rPr lang="en-US" altLang="ru-RU" sz="2400" b="0">
                <a:latin typeface="Times New Roman" panose="02020603050405020304" pitchFamily="18" charset="0"/>
              </a:rPr>
              <a:t>k</a:t>
            </a:r>
            <a:r>
              <a:rPr lang="ru-RU" altLang="ru-RU" sz="2400" b="0">
                <a:latin typeface="Times New Roman" panose="02020603050405020304" pitchFamily="18" charset="0"/>
              </a:rPr>
              <a:t>-1			  0</a:t>
            </a:r>
          </a:p>
        </p:txBody>
      </p:sp>
      <p:sp>
        <p:nvSpPr>
          <p:cNvPr id="74763" name="Rectangle 1054">
            <a:extLst>
              <a:ext uri="{FF2B5EF4-FFF2-40B4-BE49-F238E27FC236}">
                <a16:creationId xmlns:a16="http://schemas.microsoft.com/office/drawing/2014/main" id="{AF17602B-9EA7-A70B-698D-F34CEB415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3573463"/>
            <a:ext cx="51117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Структура адреса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74764" name="AutoShape 1055">
            <a:extLst>
              <a:ext uri="{FF2B5EF4-FFF2-40B4-BE49-F238E27FC236}">
                <a16:creationId xmlns:a16="http://schemas.microsoft.com/office/drawing/2014/main" id="{05A36D9A-4C7A-0660-BAC9-75C8B3907B93}"/>
              </a:ext>
            </a:extLst>
          </p:cNvPr>
          <p:cNvSpPr>
            <a:spLocks/>
          </p:cNvSpPr>
          <p:nvPr/>
        </p:nvSpPr>
        <p:spPr bwMode="auto">
          <a:xfrm rot="5400000">
            <a:off x="4298950" y="3860801"/>
            <a:ext cx="358775" cy="2520950"/>
          </a:xfrm>
          <a:prstGeom prst="rightBrace">
            <a:avLst>
              <a:gd name="adj1" fmla="val 5855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834" name="Rectangle 2">
            <a:extLst>
              <a:ext uri="{FF2B5EF4-FFF2-40B4-BE49-F238E27FC236}">
                <a16:creationId xmlns:a16="http://schemas.microsoft.com/office/drawing/2014/main" id="{88DBB933-13AF-9C63-270A-7746CDB02C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163"/>
            <a:ext cx="9144000" cy="13112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Виртуальная память. Страничная организация памяти</a:t>
            </a:r>
          </a:p>
        </p:txBody>
      </p:sp>
      <p:sp>
        <p:nvSpPr>
          <p:cNvPr id="76803" name="Text Box 16">
            <a:extLst>
              <a:ext uri="{FF2B5EF4-FFF2-40B4-BE49-F238E27FC236}">
                <a16:creationId xmlns:a16="http://schemas.microsoft.com/office/drawing/2014/main" id="{B8EB1069-FBB7-37C4-671E-3E1895622C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2133600"/>
            <a:ext cx="12715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А</a:t>
            </a:r>
            <a:r>
              <a:rPr lang="ru-RU" altLang="ru-RU" sz="2400" baseline="-25000">
                <a:latin typeface="Times New Roman" panose="02020603050405020304" pitchFamily="18" charset="0"/>
              </a:rPr>
              <a:t>исп.</a:t>
            </a:r>
            <a:r>
              <a:rPr lang="ru-RU" altLang="ru-RU" sz="2400" baseline="30000">
                <a:latin typeface="Times New Roman" panose="02020603050405020304" pitchFamily="18" charset="0"/>
              </a:rPr>
              <a:t>вирт.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  <p:sp>
        <p:nvSpPr>
          <p:cNvPr id="76804" name="Text Box 19">
            <a:extLst>
              <a:ext uri="{FF2B5EF4-FFF2-40B4-BE49-F238E27FC236}">
                <a16:creationId xmlns:a16="http://schemas.microsoft.com/office/drawing/2014/main" id="{9D4C7934-DC34-8A93-435D-8572C2030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773238"/>
            <a:ext cx="26558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Таблица страниц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процессора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  <p:sp>
        <p:nvSpPr>
          <p:cNvPr id="76805" name="Text Box 26">
            <a:extLst>
              <a:ext uri="{FF2B5EF4-FFF2-40B4-BE49-F238E27FC236}">
                <a16:creationId xmlns:a16="http://schemas.microsoft.com/office/drawing/2014/main" id="{30597087-EEE2-6127-D390-8FAB1CE3B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3429000"/>
            <a:ext cx="1171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А</a:t>
            </a:r>
            <a:r>
              <a:rPr lang="ru-RU" altLang="ru-RU" sz="2400" baseline="-25000">
                <a:latin typeface="Times New Roman" panose="02020603050405020304" pitchFamily="18" charset="0"/>
              </a:rPr>
              <a:t>исп.</a:t>
            </a:r>
            <a:r>
              <a:rPr lang="ru-RU" altLang="ru-RU" sz="2400" baseline="30000">
                <a:latin typeface="Times New Roman" panose="02020603050405020304" pitchFamily="18" charset="0"/>
              </a:rPr>
              <a:t>физ.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  <p:sp>
        <p:nvSpPr>
          <p:cNvPr id="76806" name="Text Box 30">
            <a:extLst>
              <a:ext uri="{FF2B5EF4-FFF2-40B4-BE49-F238E27FC236}">
                <a16:creationId xmlns:a16="http://schemas.microsoft.com/office/drawing/2014/main" id="{6FA0995D-EDAB-5995-3050-02F58F55A3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650" y="5224463"/>
            <a:ext cx="8915400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</a:rPr>
              <a:t>Преобразование виртуального адреса в физический — замена номера виртуальной страницы на соответствующий номер физической страницы</a:t>
            </a:r>
            <a:endParaRPr lang="en-US" altLang="ru-RU" sz="2800" b="0">
              <a:latin typeface="Times New Roman" panose="02020603050405020304" pitchFamily="18" charset="0"/>
            </a:endParaRPr>
          </a:p>
        </p:txBody>
      </p:sp>
      <p:graphicFrame>
        <p:nvGraphicFramePr>
          <p:cNvPr id="1619007" name="Group 63">
            <a:extLst>
              <a:ext uri="{FF2B5EF4-FFF2-40B4-BE49-F238E27FC236}">
                <a16:creationId xmlns:a16="http://schemas.microsoft.com/office/drawing/2014/main" id="{13DB2139-CC5E-3E33-CD3F-3A7C2122CF1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48263" y="2262188"/>
          <a:ext cx="3635375" cy="1096962"/>
        </p:xfrm>
        <a:graphic>
          <a:graphicData uri="http://schemas.openxmlformats.org/drawingml/2006/table">
            <a:tbl>
              <a:tblPr/>
              <a:tblGrid>
                <a:gridCol w="2447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7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0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643" marB="45643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>
                          <a:tab pos="3138488" algn="r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k-1	0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643" marB="45643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8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Номер виртуальной страницы</a:t>
                      </a:r>
                    </a:p>
                  </a:txBody>
                  <a:tcPr marT="45643" marB="4564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Номер в странице</a:t>
                      </a:r>
                    </a:p>
                  </a:txBody>
                  <a:tcPr marT="45643" marB="4564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19023" name="Group 79">
            <a:extLst>
              <a:ext uri="{FF2B5EF4-FFF2-40B4-BE49-F238E27FC236}">
                <a16:creationId xmlns:a16="http://schemas.microsoft.com/office/drawing/2014/main" id="{30520F47-ED2C-FB5A-C6C8-4EB1454FBC2A}"/>
              </a:ext>
            </a:extLst>
          </p:cNvPr>
          <p:cNvGraphicFramePr>
            <a:graphicFrameLocks noGrp="1"/>
          </p:cNvGraphicFramePr>
          <p:nvPr/>
        </p:nvGraphicFramePr>
        <p:xfrm>
          <a:off x="5148263" y="3573463"/>
          <a:ext cx="3635375" cy="1096962"/>
        </p:xfrm>
        <a:graphic>
          <a:graphicData uri="http://schemas.openxmlformats.org/drawingml/2006/table">
            <a:tbl>
              <a:tblPr/>
              <a:tblGrid>
                <a:gridCol w="2447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7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0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643" marB="45643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>
                          <a:tab pos="3138488" algn="r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k-1	0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643" marB="45643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8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Номер физической страницы</a:t>
                      </a:r>
                    </a:p>
                  </a:txBody>
                  <a:tcPr marT="45643" marB="4564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Номер в странице</a:t>
                      </a:r>
                    </a:p>
                  </a:txBody>
                  <a:tcPr marT="45643" marB="4564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19056" name="Group 112">
            <a:extLst>
              <a:ext uri="{FF2B5EF4-FFF2-40B4-BE49-F238E27FC236}">
                <a16:creationId xmlns:a16="http://schemas.microsoft.com/office/drawing/2014/main" id="{AE6718CE-70D0-D162-7FFE-965AC1E7B0C4}"/>
              </a:ext>
            </a:extLst>
          </p:cNvPr>
          <p:cNvGraphicFramePr>
            <a:graphicFrameLocks noGrp="1"/>
          </p:cNvGraphicFramePr>
          <p:nvPr/>
        </p:nvGraphicFramePr>
        <p:xfrm>
          <a:off x="323850" y="2708275"/>
          <a:ext cx="2016125" cy="1973263"/>
        </p:xfrm>
        <a:graphic>
          <a:graphicData uri="http://schemas.openxmlformats.org/drawingml/2006/table">
            <a:tbl>
              <a:tblPr/>
              <a:tblGrid>
                <a:gridCol w="2016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8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4" marB="4680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4" marB="4680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</a:t>
                      </a:r>
                    </a:p>
                  </a:txBody>
                  <a:tcPr marL="90000" marR="90000" marT="46804" marB="4680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4" marB="4680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76839" name="AutoShape 113">
            <a:extLst>
              <a:ext uri="{FF2B5EF4-FFF2-40B4-BE49-F238E27FC236}">
                <a16:creationId xmlns:a16="http://schemas.microsoft.com/office/drawing/2014/main" id="{3BB8F85E-CF22-F596-435C-DFC2697CD585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2341563" y="3008313"/>
            <a:ext cx="2806700" cy="2270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40" name="AutoShape 114">
            <a:extLst>
              <a:ext uri="{FF2B5EF4-FFF2-40B4-BE49-F238E27FC236}">
                <a16:creationId xmlns:a16="http://schemas.microsoft.com/office/drawing/2014/main" id="{A4F204A8-8443-1720-72C3-C9E1912CE97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336800" y="3362325"/>
            <a:ext cx="2811463" cy="957263"/>
          </a:xfrm>
          <a:prstGeom prst="bentConnector3">
            <a:avLst>
              <a:gd name="adj1" fmla="val 49972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930" name="Rectangle 2">
            <a:extLst>
              <a:ext uri="{FF2B5EF4-FFF2-40B4-BE49-F238E27FC236}">
                <a16:creationId xmlns:a16="http://schemas.microsoft.com/office/drawing/2014/main" id="{E37C1064-4CB9-32D3-A6D4-08A885C7B8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163"/>
            <a:ext cx="9144000" cy="13112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Виртуальная память. Страничная организация памяти</a:t>
            </a:r>
          </a:p>
        </p:txBody>
      </p:sp>
      <p:sp>
        <p:nvSpPr>
          <p:cNvPr id="78851" name="Text Box 7">
            <a:extLst>
              <a:ext uri="{FF2B5EF4-FFF2-40B4-BE49-F238E27FC236}">
                <a16:creationId xmlns:a16="http://schemas.microsoft.com/office/drawing/2014/main" id="{13A9052E-9B4A-79CE-5A5A-8A933A9118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28775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Модельный пример организации страничной виртуальной памяти</a:t>
            </a:r>
            <a:endParaRPr lang="en-US" altLang="ru-RU" sz="2400" b="0">
              <a:latin typeface="Times New Roman" panose="02020603050405020304" pitchFamily="18" charset="0"/>
            </a:endParaRPr>
          </a:p>
        </p:txBody>
      </p:sp>
      <p:sp>
        <p:nvSpPr>
          <p:cNvPr id="78852" name="Text Box 31">
            <a:extLst>
              <a:ext uri="{FF2B5EF4-FFF2-40B4-BE49-F238E27FC236}">
                <a16:creationId xmlns:a16="http://schemas.microsoft.com/office/drawing/2014/main" id="{913AD00D-729A-D5F9-CB64-7146AA94E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563" y="3573463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нет 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8853" name="Text Box 32">
            <a:extLst>
              <a:ext uri="{FF2B5EF4-FFF2-40B4-BE49-F238E27FC236}">
                <a16:creationId xmlns:a16="http://schemas.microsoft.com/office/drawing/2014/main" id="{E9190592-4DE1-EA68-C2B2-183BEE5FB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375" y="30988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да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8854" name="Text Box 33">
            <a:extLst>
              <a:ext uri="{FF2B5EF4-FFF2-40B4-BE49-F238E27FC236}">
                <a16:creationId xmlns:a16="http://schemas.microsoft.com/office/drawing/2014/main" id="{3D5664D3-09FB-2179-C346-3C36C8267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2262188"/>
            <a:ext cx="1057275" cy="45720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А</a:t>
            </a:r>
            <a:r>
              <a:rPr lang="ru-RU" altLang="ru-RU" sz="2000" b="0" baseline="-25000">
                <a:latin typeface="Times New Roman" panose="02020603050405020304" pitchFamily="18" charset="0"/>
              </a:rPr>
              <a:t>исп.</a:t>
            </a:r>
            <a:r>
              <a:rPr lang="ru-RU" altLang="ru-RU" sz="2000" b="0" baseline="30000">
                <a:latin typeface="Times New Roman" panose="02020603050405020304" pitchFamily="18" charset="0"/>
              </a:rPr>
              <a:t>вирт.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sp>
        <p:nvSpPr>
          <p:cNvPr id="78855" name="Rectangle 34">
            <a:extLst>
              <a:ext uri="{FF2B5EF4-FFF2-40B4-BE49-F238E27FC236}">
                <a16:creationId xmlns:a16="http://schemas.microsoft.com/office/drawing/2014/main" id="{238580B5-B935-AE41-4EC4-BA473352F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3600" y="2205038"/>
            <a:ext cx="2057400" cy="571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Номер виртуальной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страницы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8856" name="Rectangle 35">
            <a:extLst>
              <a:ext uri="{FF2B5EF4-FFF2-40B4-BE49-F238E27FC236}">
                <a16:creationId xmlns:a16="http://schemas.microsoft.com/office/drawing/2014/main" id="{252927EF-D6C0-311F-5E47-322EFE643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1000" y="2205038"/>
            <a:ext cx="1257300" cy="571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Номер в странице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8857" name="Rectangle 36">
            <a:extLst>
              <a:ext uri="{FF2B5EF4-FFF2-40B4-BE49-F238E27FC236}">
                <a16:creationId xmlns:a16="http://schemas.microsoft.com/office/drawing/2014/main" id="{84B3FCC2-DBC1-85FF-1E54-967622DA2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75" y="2276475"/>
            <a:ext cx="685800" cy="2592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ru-RU" altLang="ru-RU" sz="1400" b="0" baseline="-25000">
                <a:latin typeface="Times New Roman" panose="02020603050405020304" pitchFamily="18" charset="0"/>
              </a:rPr>
              <a:t>0</a:t>
            </a:r>
            <a:endParaRPr lang="ru-RU" altLang="ru-RU" sz="1400" b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ru-RU" altLang="ru-RU" sz="1400" b="0" baseline="-25000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1400" b="0" baseline="-250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1400" b="0" baseline="-250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1400" b="0" baseline="-250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1400" b="0" baseline="-250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ru-RU" altLang="ru-RU" sz="1400" b="0" baseline="-25000">
                <a:latin typeface="Times New Roman" panose="02020603050405020304" pitchFamily="18" charset="0"/>
              </a:rPr>
              <a:t>i</a:t>
            </a:r>
            <a:endParaRPr lang="ru-RU" altLang="ru-RU" sz="1400" b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1400" b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1400" b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1400" b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1400" b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ru-RU" altLang="ru-RU" sz="1400" b="0" baseline="-25000">
                <a:latin typeface="Times New Roman" panose="02020603050405020304" pitchFamily="18" charset="0"/>
              </a:rPr>
              <a:t>m-1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78858" name="Text Box 37">
            <a:extLst>
              <a:ext uri="{FF2B5EF4-FFF2-40B4-BE49-F238E27FC236}">
                <a16:creationId xmlns:a16="http://schemas.microsoft.com/office/drawing/2014/main" id="{8169C01B-A6D3-F74E-3E1E-4F86453BF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2276475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0: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8859" name="Text Box 38">
            <a:extLst>
              <a:ext uri="{FF2B5EF4-FFF2-40B4-BE49-F238E27FC236}">
                <a16:creationId xmlns:a16="http://schemas.microsoft.com/office/drawing/2014/main" id="{DB4C310E-FF78-F35C-5916-8F886DECF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253365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1: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8860" name="Text Box 39">
            <a:extLst>
              <a:ext uri="{FF2B5EF4-FFF2-40B4-BE49-F238E27FC236}">
                <a16:creationId xmlns:a16="http://schemas.microsoft.com/office/drawing/2014/main" id="{59B23CB2-8576-DCAF-880D-4A9E74DB2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3500438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i: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8861" name="Text Box 40">
            <a:extLst>
              <a:ext uri="{FF2B5EF4-FFF2-40B4-BE49-F238E27FC236}">
                <a16:creationId xmlns:a16="http://schemas.microsoft.com/office/drawing/2014/main" id="{87FDD338-E6CA-5596-7789-2B85E3586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" y="4533900"/>
            <a:ext cx="571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m-1: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8862" name="Line 41">
            <a:extLst>
              <a:ext uri="{FF2B5EF4-FFF2-40B4-BE49-F238E27FC236}">
                <a16:creationId xmlns:a16="http://schemas.microsoft.com/office/drawing/2014/main" id="{161B7690-97D5-FFDF-2726-60E88FB19AFD}"/>
              </a:ext>
            </a:extLst>
          </p:cNvPr>
          <p:cNvSpPr>
            <a:spLocks noChangeShapeType="1"/>
          </p:cNvSpPr>
          <p:nvPr/>
        </p:nvSpPr>
        <p:spPr bwMode="auto">
          <a:xfrm>
            <a:off x="790575" y="2636838"/>
            <a:ext cx="685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863" name="Line 42">
            <a:extLst>
              <a:ext uri="{FF2B5EF4-FFF2-40B4-BE49-F238E27FC236}">
                <a16:creationId xmlns:a16="http://schemas.microsoft.com/office/drawing/2014/main" id="{C431D2B6-8963-4BA1-962A-2F3E5EDA6EE6}"/>
              </a:ext>
            </a:extLst>
          </p:cNvPr>
          <p:cNvSpPr>
            <a:spLocks noChangeShapeType="1"/>
          </p:cNvSpPr>
          <p:nvPr/>
        </p:nvSpPr>
        <p:spPr bwMode="auto">
          <a:xfrm>
            <a:off x="790575" y="2924175"/>
            <a:ext cx="685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864" name="Line 43">
            <a:extLst>
              <a:ext uri="{FF2B5EF4-FFF2-40B4-BE49-F238E27FC236}">
                <a16:creationId xmlns:a16="http://schemas.microsoft.com/office/drawing/2014/main" id="{E11C6E31-B4CB-F69C-4CE3-B8259A0B0B32}"/>
              </a:ext>
            </a:extLst>
          </p:cNvPr>
          <p:cNvSpPr>
            <a:spLocks noChangeShapeType="1"/>
          </p:cNvSpPr>
          <p:nvPr/>
        </p:nvSpPr>
        <p:spPr bwMode="auto">
          <a:xfrm>
            <a:off x="790575" y="3500438"/>
            <a:ext cx="685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865" name="Line 44">
            <a:extLst>
              <a:ext uri="{FF2B5EF4-FFF2-40B4-BE49-F238E27FC236}">
                <a16:creationId xmlns:a16="http://schemas.microsoft.com/office/drawing/2014/main" id="{C55E75AA-9568-DEE4-E4EF-4991048EECEB}"/>
              </a:ext>
            </a:extLst>
          </p:cNvPr>
          <p:cNvSpPr>
            <a:spLocks noChangeShapeType="1"/>
          </p:cNvSpPr>
          <p:nvPr/>
        </p:nvSpPr>
        <p:spPr bwMode="auto">
          <a:xfrm>
            <a:off x="790575" y="3789363"/>
            <a:ext cx="685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866" name="Line 45">
            <a:extLst>
              <a:ext uri="{FF2B5EF4-FFF2-40B4-BE49-F238E27FC236}">
                <a16:creationId xmlns:a16="http://schemas.microsoft.com/office/drawing/2014/main" id="{C1E26AB5-4A69-FA54-AF62-D257164D415D}"/>
              </a:ext>
            </a:extLst>
          </p:cNvPr>
          <p:cNvSpPr>
            <a:spLocks noChangeShapeType="1"/>
          </p:cNvSpPr>
          <p:nvPr/>
        </p:nvSpPr>
        <p:spPr bwMode="auto">
          <a:xfrm>
            <a:off x="790575" y="4508500"/>
            <a:ext cx="685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867" name="AutoShape 46">
            <a:extLst>
              <a:ext uri="{FF2B5EF4-FFF2-40B4-BE49-F238E27FC236}">
                <a16:creationId xmlns:a16="http://schemas.microsoft.com/office/drawing/2014/main" id="{EC98A96B-155E-FA5D-716F-BE94C0038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3313" y="3109913"/>
            <a:ext cx="1500187" cy="534987"/>
          </a:xfrm>
          <a:prstGeom prst="diamond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>
                <a:latin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ru-RU" altLang="ru-RU" sz="1600" baseline="-25000">
                <a:latin typeface="Times New Roman" panose="02020603050405020304" pitchFamily="18" charset="0"/>
              </a:rPr>
              <a:t>i</a:t>
            </a:r>
            <a:r>
              <a:rPr lang="ru-RU" altLang="ru-RU" sz="1600">
                <a:latin typeface="Times New Roman" panose="02020603050405020304" pitchFamily="18" charset="0"/>
              </a:rPr>
              <a:t> </a:t>
            </a:r>
            <a:r>
              <a:rPr lang="en-US" altLang="ru-RU" sz="1600">
                <a:latin typeface="Times New Roman" panose="02020603050405020304" pitchFamily="18" charset="0"/>
                <a:sym typeface="Symbol" panose="05050102010706020507" pitchFamily="18" charset="2"/>
              </a:rPr>
              <a:t>&gt;</a:t>
            </a:r>
            <a:r>
              <a:rPr lang="ru-RU" altLang="ru-RU" sz="16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78868" name="Rectangle 47">
            <a:extLst>
              <a:ext uri="{FF2B5EF4-FFF2-40B4-BE49-F238E27FC236}">
                <a16:creationId xmlns:a16="http://schemas.microsoft.com/office/drawing/2014/main" id="{1E8A394F-27FD-5F2E-9CFB-351104EE9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6450" y="2962275"/>
            <a:ext cx="2933700" cy="825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i</a:t>
            </a:r>
            <a:r>
              <a:rPr lang="ru-RU" altLang="ru-RU" sz="1600" b="0" baseline="30000">
                <a:latin typeface="Times New Roman" panose="02020603050405020304" pitchFamily="18" charset="0"/>
              </a:rPr>
              <a:t>-ой</a:t>
            </a:r>
            <a:r>
              <a:rPr lang="ru-RU" altLang="ru-RU" sz="1600" b="0" baseline="-25000">
                <a:latin typeface="Times New Roman" panose="02020603050405020304" pitchFamily="18" charset="0"/>
              </a:rPr>
              <a:t> </a:t>
            </a:r>
            <a:r>
              <a:rPr lang="ru-RU" altLang="ru-RU" sz="1600" b="0">
                <a:latin typeface="Times New Roman" panose="02020603050405020304" pitchFamily="18" charset="0"/>
              </a:rPr>
              <a:t>виртуальной странице соответствует физическая страница с номером </a:t>
            </a:r>
            <a:r>
              <a:rPr lang="ru-RU" altLang="ru-RU" sz="1600" b="0">
                <a:latin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ru-RU" altLang="ru-RU" sz="1600" b="0" baseline="-25000">
                <a:latin typeface="Times New Roman" panose="02020603050405020304" pitchFamily="18" charset="0"/>
              </a:rPr>
              <a:t>i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8869" name="Rectangle 48">
            <a:extLst>
              <a:ext uri="{FF2B5EF4-FFF2-40B4-BE49-F238E27FC236}">
                <a16:creationId xmlns:a16="http://schemas.microsoft.com/office/drawing/2014/main" id="{BF65A70B-CC54-7784-DBE7-1A1845A3E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6450" y="4076700"/>
            <a:ext cx="2933700" cy="5762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Получаем физический адрес,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продолжение работы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8870" name="Rectangle 49">
            <a:extLst>
              <a:ext uri="{FF2B5EF4-FFF2-40B4-BE49-F238E27FC236}">
                <a16:creationId xmlns:a16="http://schemas.microsoft.com/office/drawing/2014/main" id="{69D7AC56-7704-30EB-57D6-2399A7F316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3933825"/>
            <a:ext cx="2736850" cy="5746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Полученный виртуальный адрес не размещен в ОЗУ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8871" name="Rectangle 51">
            <a:extLst>
              <a:ext uri="{FF2B5EF4-FFF2-40B4-BE49-F238E27FC236}">
                <a16:creationId xmlns:a16="http://schemas.microsoft.com/office/drawing/2014/main" id="{5C42B40E-1FE9-224A-7FE3-07D520BC5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7638" y="5953125"/>
            <a:ext cx="1714500" cy="571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Обращение в «чужую» память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8872" name="Rectangle 52">
            <a:extLst>
              <a:ext uri="{FF2B5EF4-FFF2-40B4-BE49-F238E27FC236}">
                <a16:creationId xmlns:a16="http://schemas.microsoft.com/office/drawing/2014/main" id="{ADF6155D-30F6-B651-E68E-08321EBC3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7863" y="5881688"/>
            <a:ext cx="2794000" cy="787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Страница отсутствует в физической памяти или откачена 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8873" name="Rectangle 53">
            <a:extLst>
              <a:ext uri="{FF2B5EF4-FFF2-40B4-BE49-F238E27FC236}">
                <a16:creationId xmlns:a16="http://schemas.microsoft.com/office/drawing/2014/main" id="{3459D981-D396-49A8-0A69-C56CDEDC43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4868863"/>
            <a:ext cx="2736850" cy="571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rIns="0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Прерывание «защита памяти»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Причина?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8874" name="Rectangle 56">
            <a:extLst>
              <a:ext uri="{FF2B5EF4-FFF2-40B4-BE49-F238E27FC236}">
                <a16:creationId xmlns:a16="http://schemas.microsoft.com/office/drawing/2014/main" id="{385915FD-09FD-05F6-4ABD-A5B0D80F7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" y="6034088"/>
            <a:ext cx="1130300" cy="4159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СТОП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8875" name="Rectangle 57">
            <a:extLst>
              <a:ext uri="{FF2B5EF4-FFF2-40B4-BE49-F238E27FC236}">
                <a16:creationId xmlns:a16="http://schemas.microsoft.com/office/drawing/2014/main" id="{6CAD1B29-8521-6008-9D34-672116966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763" y="5740400"/>
            <a:ext cx="2771775" cy="10588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Подкачка нужной страницы,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600" b="0">
                <a:latin typeface="Times New Roman" panose="02020603050405020304" pitchFamily="18" charset="0"/>
              </a:rPr>
              <a:t>вычисление физического адреса, продолжение работы программы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cxnSp>
        <p:nvCxnSpPr>
          <p:cNvPr id="78876" name="AutoShape 60">
            <a:extLst>
              <a:ext uri="{FF2B5EF4-FFF2-40B4-BE49-F238E27FC236}">
                <a16:creationId xmlns:a16="http://schemas.microsoft.com/office/drawing/2014/main" id="{51AD1905-CB84-DEC5-CB5F-99AD38661FB3}"/>
              </a:ext>
            </a:extLst>
          </p:cNvPr>
          <p:cNvCxnSpPr>
            <a:cxnSpLocks noChangeShapeType="1"/>
            <a:stCxn id="78855" idx="2"/>
            <a:endCxn id="78867" idx="0"/>
          </p:cNvCxnSpPr>
          <p:nvPr/>
        </p:nvCxnSpPr>
        <p:spPr bwMode="auto">
          <a:xfrm rot="5400000">
            <a:off x="4245769" y="2923382"/>
            <a:ext cx="333375" cy="396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877" name="AutoShape 61">
            <a:extLst>
              <a:ext uri="{FF2B5EF4-FFF2-40B4-BE49-F238E27FC236}">
                <a16:creationId xmlns:a16="http://schemas.microsoft.com/office/drawing/2014/main" id="{2171E80B-9D39-6383-D7CE-2FCC95DF6E4A}"/>
              </a:ext>
            </a:extLst>
          </p:cNvPr>
          <p:cNvCxnSpPr>
            <a:cxnSpLocks noChangeShapeType="1"/>
            <a:stCxn id="78867" idx="3"/>
            <a:endCxn id="78868" idx="1"/>
          </p:cNvCxnSpPr>
          <p:nvPr/>
        </p:nvCxnSpPr>
        <p:spPr bwMode="auto">
          <a:xfrm flipV="1">
            <a:off x="5143500" y="3375025"/>
            <a:ext cx="742950" cy="3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878" name="AutoShape 62">
            <a:extLst>
              <a:ext uri="{FF2B5EF4-FFF2-40B4-BE49-F238E27FC236}">
                <a16:creationId xmlns:a16="http://schemas.microsoft.com/office/drawing/2014/main" id="{FC595759-1244-C637-F799-447026994A51}"/>
              </a:ext>
            </a:extLst>
          </p:cNvPr>
          <p:cNvCxnSpPr>
            <a:cxnSpLocks noChangeShapeType="1"/>
            <a:stCxn id="78868" idx="2"/>
            <a:endCxn id="78869" idx="0"/>
          </p:cNvCxnSpPr>
          <p:nvPr/>
        </p:nvCxnSpPr>
        <p:spPr bwMode="auto">
          <a:xfrm>
            <a:off x="7353300" y="3787775"/>
            <a:ext cx="0" cy="288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879" name="AutoShape 63">
            <a:extLst>
              <a:ext uri="{FF2B5EF4-FFF2-40B4-BE49-F238E27FC236}">
                <a16:creationId xmlns:a16="http://schemas.microsoft.com/office/drawing/2014/main" id="{9F8C9F5A-87F9-F109-4BA1-E9F4C6D06962}"/>
              </a:ext>
            </a:extLst>
          </p:cNvPr>
          <p:cNvCxnSpPr>
            <a:cxnSpLocks noChangeShapeType="1"/>
            <a:stCxn id="78867" idx="2"/>
            <a:endCxn id="78870" idx="0"/>
          </p:cNvCxnSpPr>
          <p:nvPr/>
        </p:nvCxnSpPr>
        <p:spPr bwMode="auto">
          <a:xfrm rot="16200000" flipH="1">
            <a:off x="4265613" y="3771900"/>
            <a:ext cx="288925" cy="34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880" name="AutoShape 64">
            <a:extLst>
              <a:ext uri="{FF2B5EF4-FFF2-40B4-BE49-F238E27FC236}">
                <a16:creationId xmlns:a16="http://schemas.microsoft.com/office/drawing/2014/main" id="{3EB616DE-C019-46B4-2925-D1AAF5FB9ECB}"/>
              </a:ext>
            </a:extLst>
          </p:cNvPr>
          <p:cNvCxnSpPr>
            <a:cxnSpLocks noChangeShapeType="1"/>
            <a:stCxn id="78870" idx="2"/>
            <a:endCxn id="78873" idx="0"/>
          </p:cNvCxnSpPr>
          <p:nvPr/>
        </p:nvCxnSpPr>
        <p:spPr bwMode="auto">
          <a:xfrm>
            <a:off x="4427538" y="4508500"/>
            <a:ext cx="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881" name="AutoShape 65">
            <a:extLst>
              <a:ext uri="{FF2B5EF4-FFF2-40B4-BE49-F238E27FC236}">
                <a16:creationId xmlns:a16="http://schemas.microsoft.com/office/drawing/2014/main" id="{BCF92EA8-BA90-3DD2-B302-3E132B22310D}"/>
              </a:ext>
            </a:extLst>
          </p:cNvPr>
          <p:cNvCxnSpPr>
            <a:cxnSpLocks noChangeShapeType="1"/>
            <a:stCxn id="78873" idx="2"/>
            <a:endCxn id="78871" idx="0"/>
          </p:cNvCxnSpPr>
          <p:nvPr/>
        </p:nvCxnSpPr>
        <p:spPr bwMode="auto">
          <a:xfrm flipH="1">
            <a:off x="2274888" y="5440363"/>
            <a:ext cx="2152650" cy="5127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882" name="AutoShape 66">
            <a:extLst>
              <a:ext uri="{FF2B5EF4-FFF2-40B4-BE49-F238E27FC236}">
                <a16:creationId xmlns:a16="http://schemas.microsoft.com/office/drawing/2014/main" id="{185908FF-4171-14C8-54DB-8CCBBFA3CA86}"/>
              </a:ext>
            </a:extLst>
          </p:cNvPr>
          <p:cNvCxnSpPr>
            <a:cxnSpLocks noChangeShapeType="1"/>
            <a:stCxn id="78873" idx="2"/>
            <a:endCxn id="78872" idx="0"/>
          </p:cNvCxnSpPr>
          <p:nvPr/>
        </p:nvCxnSpPr>
        <p:spPr bwMode="auto">
          <a:xfrm>
            <a:off x="4427538" y="5440363"/>
            <a:ext cx="187325" cy="441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883" name="AutoShape 67">
            <a:extLst>
              <a:ext uri="{FF2B5EF4-FFF2-40B4-BE49-F238E27FC236}">
                <a16:creationId xmlns:a16="http://schemas.microsoft.com/office/drawing/2014/main" id="{D88E94BE-8A47-08F2-A3FF-E32001F78A89}"/>
              </a:ext>
            </a:extLst>
          </p:cNvPr>
          <p:cNvCxnSpPr>
            <a:cxnSpLocks noChangeShapeType="1"/>
            <a:stCxn id="78871" idx="1"/>
            <a:endCxn id="78874" idx="3"/>
          </p:cNvCxnSpPr>
          <p:nvPr/>
        </p:nvCxnSpPr>
        <p:spPr bwMode="auto">
          <a:xfrm flipH="1">
            <a:off x="1187450" y="6238875"/>
            <a:ext cx="230188" cy="3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884" name="AutoShape 68">
            <a:extLst>
              <a:ext uri="{FF2B5EF4-FFF2-40B4-BE49-F238E27FC236}">
                <a16:creationId xmlns:a16="http://schemas.microsoft.com/office/drawing/2014/main" id="{9052524D-C266-C848-2126-5E8E72F90F4C}"/>
              </a:ext>
            </a:extLst>
          </p:cNvPr>
          <p:cNvCxnSpPr>
            <a:cxnSpLocks noChangeShapeType="1"/>
            <a:stCxn id="78872" idx="3"/>
            <a:endCxn id="78875" idx="1"/>
          </p:cNvCxnSpPr>
          <p:nvPr/>
        </p:nvCxnSpPr>
        <p:spPr bwMode="auto">
          <a:xfrm flipV="1">
            <a:off x="6011863" y="6270625"/>
            <a:ext cx="215900" cy="47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6546" name="Rectangle 2">
            <a:extLst>
              <a:ext uri="{FF2B5EF4-FFF2-40B4-BE49-F238E27FC236}">
                <a16:creationId xmlns:a16="http://schemas.microsoft.com/office/drawing/2014/main" id="{72E55623-3BE2-C6B8-4F21-30AE9526CE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34963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Регистровые окна (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Register windows)</a:t>
            </a:r>
            <a:endParaRPr lang="ru-RU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80899" name="Text Box 16">
            <a:extLst>
              <a:ext uri="{FF2B5EF4-FFF2-40B4-BE49-F238E27FC236}">
                <a16:creationId xmlns:a16="http://schemas.microsoft.com/office/drawing/2014/main" id="{9B272E2A-87DC-9CA5-062C-2716C1AD6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6775" y="5775325"/>
            <a:ext cx="1387475" cy="390525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Окно N–1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sp>
        <p:nvSpPr>
          <p:cNvPr id="80900" name="Text Box 17">
            <a:extLst>
              <a:ext uri="{FF2B5EF4-FFF2-40B4-BE49-F238E27FC236}">
                <a16:creationId xmlns:a16="http://schemas.microsoft.com/office/drawing/2014/main" id="{FDB7B6E8-80E7-44C1-5F9A-93C8FD001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4188" y="3716338"/>
            <a:ext cx="1004887" cy="390525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Окно 0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sp>
        <p:nvSpPr>
          <p:cNvPr id="80901" name="Text Box 18">
            <a:extLst>
              <a:ext uri="{FF2B5EF4-FFF2-40B4-BE49-F238E27FC236}">
                <a16:creationId xmlns:a16="http://schemas.microsoft.com/office/drawing/2014/main" id="{673561E5-9333-C767-E734-A2FC1F3F5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5988" y="3213100"/>
            <a:ext cx="1168400" cy="388938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Окно 1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sp>
        <p:nvSpPr>
          <p:cNvPr id="80902" name="Text Box 19">
            <a:extLst>
              <a:ext uri="{FF2B5EF4-FFF2-40B4-BE49-F238E27FC236}">
                <a16:creationId xmlns:a16="http://schemas.microsoft.com/office/drawing/2014/main" id="{AB05E966-14E3-0A10-BA19-B1AAFC726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6280150"/>
            <a:ext cx="3382962" cy="388938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Виртуальные регистры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sp>
        <p:nvSpPr>
          <p:cNvPr id="80903" name="Text Box 20">
            <a:extLst>
              <a:ext uri="{FF2B5EF4-FFF2-40B4-BE49-F238E27FC236}">
                <a16:creationId xmlns:a16="http://schemas.microsoft.com/office/drawing/2014/main" id="{165B2461-BB57-566B-B216-6174DFAC3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1844675"/>
            <a:ext cx="4244975" cy="1298575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CWP — указатель текущего окна 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(current window pointer)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SWP — указатель сохраненного окна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(saved window pointer)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sp>
        <p:nvSpPr>
          <p:cNvPr id="80904" name="Text Box 21">
            <a:extLst>
              <a:ext uri="{FF2B5EF4-FFF2-40B4-BE49-F238E27FC236}">
                <a16:creationId xmlns:a16="http://schemas.microsoft.com/office/drawing/2014/main" id="{88EBF775-9D26-B17A-5067-05CE1E82F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4238" y="3228975"/>
            <a:ext cx="1038225" cy="390525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Окно 0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sp>
        <p:nvSpPr>
          <p:cNvPr id="80905" name="Text Box 22">
            <a:extLst>
              <a:ext uri="{FF2B5EF4-FFF2-40B4-BE49-F238E27FC236}">
                <a16:creationId xmlns:a16="http://schemas.microsoft.com/office/drawing/2014/main" id="{BFC9C141-3A6A-C8C2-2F5B-5D9907E22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21388"/>
            <a:ext cx="2627313" cy="649287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Множество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физических регистров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sp>
        <p:nvSpPr>
          <p:cNvPr id="80906" name="Rectangle 23">
            <a:extLst>
              <a:ext uri="{FF2B5EF4-FFF2-40B4-BE49-F238E27FC236}">
                <a16:creationId xmlns:a16="http://schemas.microsoft.com/office/drawing/2014/main" id="{BC97E724-E5E0-11C0-AB4C-F0F6D1A04A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075" y="2060575"/>
            <a:ext cx="909638" cy="37671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80907" name="Text Box 24">
            <a:extLst>
              <a:ext uri="{FF2B5EF4-FFF2-40B4-BE49-F238E27FC236}">
                <a16:creationId xmlns:a16="http://schemas.microsoft.com/office/drawing/2014/main" id="{C7FEDCA5-7FD2-5465-B8CC-C26D6F6A1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275" y="1916113"/>
            <a:ext cx="388938" cy="388937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0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sp>
        <p:nvSpPr>
          <p:cNvPr id="80908" name="Text Box 25">
            <a:extLst>
              <a:ext uri="{FF2B5EF4-FFF2-40B4-BE49-F238E27FC236}">
                <a16:creationId xmlns:a16="http://schemas.microsoft.com/office/drawing/2014/main" id="{6211F65A-5AB0-0450-0AF8-14A93EB30A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13" y="5438775"/>
            <a:ext cx="595312" cy="388938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K-1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sp>
        <p:nvSpPr>
          <p:cNvPr id="80909" name="Rectangle 26">
            <a:extLst>
              <a:ext uri="{FF2B5EF4-FFF2-40B4-BE49-F238E27FC236}">
                <a16:creationId xmlns:a16="http://schemas.microsoft.com/office/drawing/2014/main" id="{48279152-DDB2-1521-47B7-0DB883C769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4413" y="2060575"/>
            <a:ext cx="779462" cy="1168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80910" name="Line 27">
            <a:extLst>
              <a:ext uri="{FF2B5EF4-FFF2-40B4-BE49-F238E27FC236}">
                <a16:creationId xmlns:a16="http://schemas.microsoft.com/office/drawing/2014/main" id="{2158B7E9-1100-BAD5-CDE3-56685099598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4413" y="2320925"/>
            <a:ext cx="779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0911" name="Line 28">
            <a:extLst>
              <a:ext uri="{FF2B5EF4-FFF2-40B4-BE49-F238E27FC236}">
                <a16:creationId xmlns:a16="http://schemas.microsoft.com/office/drawing/2014/main" id="{1922793A-3670-2347-9D95-C1E5043E71D3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4413" y="2970213"/>
            <a:ext cx="779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0912" name="Text Box 29">
            <a:extLst>
              <a:ext uri="{FF2B5EF4-FFF2-40B4-BE49-F238E27FC236}">
                <a16:creationId xmlns:a16="http://schemas.microsoft.com/office/drawing/2014/main" id="{E0C53945-CDAC-021D-2559-F2FAABD4F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2638" y="4138613"/>
            <a:ext cx="1039812" cy="390525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Окно 1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sp>
        <p:nvSpPr>
          <p:cNvPr id="80913" name="Rectangle 30">
            <a:extLst>
              <a:ext uri="{FF2B5EF4-FFF2-40B4-BE49-F238E27FC236}">
                <a16:creationId xmlns:a16="http://schemas.microsoft.com/office/drawing/2014/main" id="{5B2F799C-A9FE-41B7-30AD-E1742A90D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813" y="2970213"/>
            <a:ext cx="779462" cy="1168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80914" name="Text Box 31">
            <a:extLst>
              <a:ext uri="{FF2B5EF4-FFF2-40B4-BE49-F238E27FC236}">
                <a16:creationId xmlns:a16="http://schemas.microsoft.com/office/drawing/2014/main" id="{FE16808E-2B99-0763-A299-D0974FB0B5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5827713"/>
            <a:ext cx="1431925" cy="390525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Окно N–1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sp>
        <p:nvSpPr>
          <p:cNvPr id="80915" name="Rectangle 32">
            <a:extLst>
              <a:ext uri="{FF2B5EF4-FFF2-40B4-BE49-F238E27FC236}">
                <a16:creationId xmlns:a16="http://schemas.microsoft.com/office/drawing/2014/main" id="{53E99900-20E8-DF20-B077-A5E6652432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8388" y="4659313"/>
            <a:ext cx="779462" cy="1168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80916" name="Line 34">
            <a:extLst>
              <a:ext uri="{FF2B5EF4-FFF2-40B4-BE49-F238E27FC236}">
                <a16:creationId xmlns:a16="http://schemas.microsoft.com/office/drawing/2014/main" id="{9EC78282-13E3-E541-3B29-8D80AB0CC7D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3713" y="2970213"/>
            <a:ext cx="16891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0917" name="Line 35">
            <a:extLst>
              <a:ext uri="{FF2B5EF4-FFF2-40B4-BE49-F238E27FC236}">
                <a16:creationId xmlns:a16="http://schemas.microsoft.com/office/drawing/2014/main" id="{308D8CD5-42D8-E97B-EC60-A8F56760385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3713" y="3228975"/>
            <a:ext cx="16891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0918" name="Line 36">
            <a:extLst>
              <a:ext uri="{FF2B5EF4-FFF2-40B4-BE49-F238E27FC236}">
                <a16:creationId xmlns:a16="http://schemas.microsoft.com/office/drawing/2014/main" id="{5379E8E6-F449-58E9-2917-B3EC3CD122AD}"/>
              </a:ext>
            </a:extLst>
          </p:cNvPr>
          <p:cNvSpPr>
            <a:spLocks noChangeShapeType="1"/>
          </p:cNvSpPr>
          <p:nvPr/>
        </p:nvSpPr>
        <p:spPr bwMode="auto">
          <a:xfrm>
            <a:off x="3452813" y="3228975"/>
            <a:ext cx="779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0919" name="Line 37">
            <a:extLst>
              <a:ext uri="{FF2B5EF4-FFF2-40B4-BE49-F238E27FC236}">
                <a16:creationId xmlns:a16="http://schemas.microsoft.com/office/drawing/2014/main" id="{37071A3B-8967-45DA-D8F6-F24AFAC9489C}"/>
              </a:ext>
            </a:extLst>
          </p:cNvPr>
          <p:cNvSpPr>
            <a:spLocks noChangeShapeType="1"/>
          </p:cNvSpPr>
          <p:nvPr/>
        </p:nvSpPr>
        <p:spPr bwMode="auto">
          <a:xfrm>
            <a:off x="3452813" y="3879850"/>
            <a:ext cx="779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0920" name="Line 38">
            <a:extLst>
              <a:ext uri="{FF2B5EF4-FFF2-40B4-BE49-F238E27FC236}">
                <a16:creationId xmlns:a16="http://schemas.microsoft.com/office/drawing/2014/main" id="{632C5E0B-E68C-47DD-031E-48ACDDBD6F1C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8388" y="4918075"/>
            <a:ext cx="779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0921" name="Line 39">
            <a:extLst>
              <a:ext uri="{FF2B5EF4-FFF2-40B4-BE49-F238E27FC236}">
                <a16:creationId xmlns:a16="http://schemas.microsoft.com/office/drawing/2014/main" id="{EC253147-A81C-B8DD-106B-1CAB86AD5897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8388" y="5567363"/>
            <a:ext cx="7794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0922" name="Line 40">
            <a:extLst>
              <a:ext uri="{FF2B5EF4-FFF2-40B4-BE49-F238E27FC236}">
                <a16:creationId xmlns:a16="http://schemas.microsoft.com/office/drawing/2014/main" id="{DEB6EF12-B421-B584-1B26-0512FACD18F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0538" y="5827713"/>
            <a:ext cx="311785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0923" name="Line 41">
            <a:extLst>
              <a:ext uri="{FF2B5EF4-FFF2-40B4-BE49-F238E27FC236}">
                <a16:creationId xmlns:a16="http://schemas.microsoft.com/office/drawing/2014/main" id="{9424BB67-70BD-EE7F-6D8E-063BE230A828}"/>
              </a:ext>
            </a:extLst>
          </p:cNvPr>
          <p:cNvSpPr>
            <a:spLocks noChangeShapeType="1"/>
          </p:cNvSpPr>
          <p:nvPr/>
        </p:nvSpPr>
        <p:spPr bwMode="auto">
          <a:xfrm>
            <a:off x="4232275" y="3879850"/>
            <a:ext cx="26035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0924" name="Line 42">
            <a:extLst>
              <a:ext uri="{FF2B5EF4-FFF2-40B4-BE49-F238E27FC236}">
                <a16:creationId xmlns:a16="http://schemas.microsoft.com/office/drawing/2014/main" id="{2C1122B2-11FE-63B3-38EF-A9986CCF5D47}"/>
              </a:ext>
            </a:extLst>
          </p:cNvPr>
          <p:cNvSpPr>
            <a:spLocks noChangeShapeType="1"/>
          </p:cNvSpPr>
          <p:nvPr/>
        </p:nvSpPr>
        <p:spPr bwMode="auto">
          <a:xfrm>
            <a:off x="4232275" y="4138613"/>
            <a:ext cx="26035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0925" name="Line 43">
            <a:extLst>
              <a:ext uri="{FF2B5EF4-FFF2-40B4-BE49-F238E27FC236}">
                <a16:creationId xmlns:a16="http://schemas.microsoft.com/office/drawing/2014/main" id="{1ADA4A08-0246-3C4C-77D2-E3F92451E8B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18038" y="4659313"/>
            <a:ext cx="26035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0926" name="Line 44">
            <a:extLst>
              <a:ext uri="{FF2B5EF4-FFF2-40B4-BE49-F238E27FC236}">
                <a16:creationId xmlns:a16="http://schemas.microsoft.com/office/drawing/2014/main" id="{6A4B7DF7-CAB1-30D9-1B30-5A09926A13D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18038" y="4918075"/>
            <a:ext cx="26035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0927" name="AutoShape 46">
            <a:extLst>
              <a:ext uri="{FF2B5EF4-FFF2-40B4-BE49-F238E27FC236}">
                <a16:creationId xmlns:a16="http://schemas.microsoft.com/office/drawing/2014/main" id="{05772359-F835-AFC9-BE93-5DD85E50838D}"/>
              </a:ext>
            </a:extLst>
          </p:cNvPr>
          <p:cNvSpPr>
            <a:spLocks/>
          </p:cNvSpPr>
          <p:nvPr/>
        </p:nvSpPr>
        <p:spPr bwMode="auto">
          <a:xfrm rot="-5400000">
            <a:off x="3855244" y="4512469"/>
            <a:ext cx="220662" cy="3371850"/>
          </a:xfrm>
          <a:prstGeom prst="leftBrace">
            <a:avLst>
              <a:gd name="adj1" fmla="val 127338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80928" name="Oval 47">
            <a:extLst>
              <a:ext uri="{FF2B5EF4-FFF2-40B4-BE49-F238E27FC236}">
                <a16:creationId xmlns:a16="http://schemas.microsoft.com/office/drawing/2014/main" id="{D6FDAFBD-0817-F530-A372-B70EAC978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8550" y="3749675"/>
            <a:ext cx="2078038" cy="1947863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80929" name="Oval 48">
            <a:extLst>
              <a:ext uri="{FF2B5EF4-FFF2-40B4-BE49-F238E27FC236}">
                <a16:creationId xmlns:a16="http://schemas.microsoft.com/office/drawing/2014/main" id="{24C59346-0169-04E1-EC8A-05EA0FD22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7838" y="4333875"/>
            <a:ext cx="779462" cy="779463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80930" name="AutoShape 49" descr="Light upward diagonal">
            <a:extLst>
              <a:ext uri="{FF2B5EF4-FFF2-40B4-BE49-F238E27FC236}">
                <a16:creationId xmlns:a16="http://schemas.microsoft.com/office/drawing/2014/main" id="{AE18C29F-DF4F-056E-C60B-9579BA133517}"/>
              </a:ext>
            </a:extLst>
          </p:cNvPr>
          <p:cNvSpPr>
            <a:spLocks noChangeArrowheads="1"/>
          </p:cNvSpPr>
          <p:nvPr/>
        </p:nvSpPr>
        <p:spPr bwMode="auto">
          <a:xfrm rot="-3789224">
            <a:off x="6404769" y="4087019"/>
            <a:ext cx="390525" cy="649287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4"/>
            <a:srcRect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0931" name="AutoShape 50" descr="Light upward diagonal">
            <a:extLst>
              <a:ext uri="{FF2B5EF4-FFF2-40B4-BE49-F238E27FC236}">
                <a16:creationId xmlns:a16="http://schemas.microsoft.com/office/drawing/2014/main" id="{DFA2DC27-5738-D792-933F-8351C7C2BD35}"/>
              </a:ext>
            </a:extLst>
          </p:cNvPr>
          <p:cNvSpPr>
            <a:spLocks noChangeArrowheads="1"/>
          </p:cNvSpPr>
          <p:nvPr/>
        </p:nvSpPr>
        <p:spPr bwMode="auto">
          <a:xfrm rot="6802580">
            <a:off x="7660481" y="4680744"/>
            <a:ext cx="390525" cy="649288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4"/>
            <a:srcRect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0932" name="AutoShape 51" descr="Light upward diagonal">
            <a:extLst>
              <a:ext uri="{FF2B5EF4-FFF2-40B4-BE49-F238E27FC236}">
                <a16:creationId xmlns:a16="http://schemas.microsoft.com/office/drawing/2014/main" id="{98F5AA8F-6D3F-B3AA-5B11-47B88BBD4ED0}"/>
              </a:ext>
            </a:extLst>
          </p:cNvPr>
          <p:cNvSpPr>
            <a:spLocks noChangeArrowheads="1"/>
          </p:cNvSpPr>
          <p:nvPr/>
        </p:nvSpPr>
        <p:spPr bwMode="auto">
          <a:xfrm rot="1640896">
            <a:off x="7315200" y="3825875"/>
            <a:ext cx="409575" cy="595313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4"/>
            <a:srcRect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0933" name="AutoShape 52" descr="Light upward diagonal">
            <a:extLst>
              <a:ext uri="{FF2B5EF4-FFF2-40B4-BE49-F238E27FC236}">
                <a16:creationId xmlns:a16="http://schemas.microsoft.com/office/drawing/2014/main" id="{53B1B01E-EA28-3E78-9AC4-C7DC41626725}"/>
              </a:ext>
            </a:extLst>
          </p:cNvPr>
          <p:cNvSpPr>
            <a:spLocks noChangeArrowheads="1"/>
          </p:cNvSpPr>
          <p:nvPr/>
        </p:nvSpPr>
        <p:spPr bwMode="auto">
          <a:xfrm rot="-9388508">
            <a:off x="6740525" y="5051425"/>
            <a:ext cx="390525" cy="606425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4"/>
            <a:srcRect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0934" name="AutoShape 53">
            <a:extLst>
              <a:ext uri="{FF2B5EF4-FFF2-40B4-BE49-F238E27FC236}">
                <a16:creationId xmlns:a16="http://schemas.microsoft.com/office/drawing/2014/main" id="{115F75CF-C424-59CD-4F5A-40C5A869B45D}"/>
              </a:ext>
            </a:extLst>
          </p:cNvPr>
          <p:cNvSpPr>
            <a:spLocks/>
          </p:cNvSpPr>
          <p:nvPr/>
        </p:nvSpPr>
        <p:spPr bwMode="auto">
          <a:xfrm rot="-6826849">
            <a:off x="7373144" y="4804569"/>
            <a:ext cx="514350" cy="1652588"/>
          </a:xfrm>
          <a:prstGeom prst="leftBrace">
            <a:avLst>
              <a:gd name="adj1" fmla="val 78584"/>
              <a:gd name="adj2" fmla="val 51088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80935" name="AutoShape 54">
            <a:extLst>
              <a:ext uri="{FF2B5EF4-FFF2-40B4-BE49-F238E27FC236}">
                <a16:creationId xmlns:a16="http://schemas.microsoft.com/office/drawing/2014/main" id="{627916E1-8B68-C8FA-0D43-C1202A8D7276}"/>
              </a:ext>
            </a:extLst>
          </p:cNvPr>
          <p:cNvSpPr>
            <a:spLocks/>
          </p:cNvSpPr>
          <p:nvPr/>
        </p:nvSpPr>
        <p:spPr bwMode="auto">
          <a:xfrm rot="9517856">
            <a:off x="7883525" y="3502025"/>
            <a:ext cx="635000" cy="1658938"/>
          </a:xfrm>
          <a:prstGeom prst="leftBrace">
            <a:avLst>
              <a:gd name="adj1" fmla="val 63897"/>
              <a:gd name="adj2" fmla="val 51088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80936" name="AutoShape 55">
            <a:extLst>
              <a:ext uri="{FF2B5EF4-FFF2-40B4-BE49-F238E27FC236}">
                <a16:creationId xmlns:a16="http://schemas.microsoft.com/office/drawing/2014/main" id="{7606F836-4D8B-51FD-656D-EA1DE5A84A96}"/>
              </a:ext>
            </a:extLst>
          </p:cNvPr>
          <p:cNvSpPr>
            <a:spLocks/>
          </p:cNvSpPr>
          <p:nvPr/>
        </p:nvSpPr>
        <p:spPr bwMode="auto">
          <a:xfrm rot="4143922">
            <a:off x="6572250" y="2925763"/>
            <a:ext cx="527050" cy="1790700"/>
          </a:xfrm>
          <a:prstGeom prst="leftBrace">
            <a:avLst>
              <a:gd name="adj1" fmla="val 83099"/>
              <a:gd name="adj2" fmla="val 4891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80937" name="Text Box 56">
            <a:extLst>
              <a:ext uri="{FF2B5EF4-FFF2-40B4-BE49-F238E27FC236}">
                <a16:creationId xmlns:a16="http://schemas.microsoft.com/office/drawing/2014/main" id="{CF6782B7-C3D1-D521-D292-27A22C741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9025" y="4552950"/>
            <a:ext cx="779463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. . .</a:t>
            </a:r>
          </a:p>
        </p:txBody>
      </p:sp>
      <p:sp>
        <p:nvSpPr>
          <p:cNvPr id="80938" name="Line 57">
            <a:extLst>
              <a:ext uri="{FF2B5EF4-FFF2-40B4-BE49-F238E27FC236}">
                <a16:creationId xmlns:a16="http://schemas.microsoft.com/office/drawing/2014/main" id="{C3F561E8-5F25-8982-B2AD-8E18B5475BB0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9650" y="2060575"/>
            <a:ext cx="7794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0939" name="Text Box 59">
            <a:extLst>
              <a:ext uri="{FF2B5EF4-FFF2-40B4-BE49-F238E27FC236}">
                <a16:creationId xmlns:a16="http://schemas.microsoft.com/office/drawing/2014/main" id="{CCDC8791-5D55-6F71-CFF9-5E577B120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2763" y="4043363"/>
            <a:ext cx="779462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. . .</a:t>
            </a:r>
          </a:p>
        </p:txBody>
      </p:sp>
    </p:spTree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026" name="Rectangle 2">
            <a:extLst>
              <a:ext uri="{FF2B5EF4-FFF2-40B4-BE49-F238E27FC236}">
                <a16:creationId xmlns:a16="http://schemas.microsoft.com/office/drawing/2014/main" id="{B7952C56-A5FB-680E-BC7E-187E30BDFD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163"/>
            <a:ext cx="9144000" cy="13112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Аппаратная организация системного стека</a:t>
            </a:r>
          </a:p>
        </p:txBody>
      </p:sp>
      <p:sp>
        <p:nvSpPr>
          <p:cNvPr id="82947" name="Text Box 11">
            <a:extLst>
              <a:ext uri="{FF2B5EF4-FFF2-40B4-BE49-F238E27FC236}">
                <a16:creationId xmlns:a16="http://schemas.microsoft.com/office/drawing/2014/main" id="{1E516BDC-AA7E-7009-CBFD-C6EAB774B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7150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en-US" altLang="ru-RU" sz="2400">
              <a:latin typeface="Times New Roman" panose="02020603050405020304" pitchFamily="18" charset="0"/>
            </a:endParaRPr>
          </a:p>
        </p:txBody>
      </p:sp>
      <p:sp>
        <p:nvSpPr>
          <p:cNvPr id="82948" name="Text Box 15">
            <a:extLst>
              <a:ext uri="{FF2B5EF4-FFF2-40B4-BE49-F238E27FC236}">
                <a16:creationId xmlns:a16="http://schemas.microsoft.com/office/drawing/2014/main" id="{8687AF71-DDCE-4F3E-B366-7C177D9003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4941888"/>
            <a:ext cx="896461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</a:rPr>
              <a:t>Использование системного стека может частично решать проблему минимизации накладных расходов при смене обрабатываемой программы и</a:t>
            </a:r>
            <a:r>
              <a:rPr lang="en-US" altLang="ru-RU" sz="2800" b="0">
                <a:latin typeface="Times New Roman" panose="02020603050405020304" pitchFamily="18" charset="0"/>
              </a:rPr>
              <a:t>/</a:t>
            </a:r>
            <a:r>
              <a:rPr lang="ru-RU" altLang="ru-RU" sz="2800" b="0">
                <a:latin typeface="Times New Roman" panose="02020603050405020304" pitchFamily="18" charset="0"/>
              </a:rPr>
              <a:t>или обработке прерываний.</a:t>
            </a:r>
            <a:endParaRPr lang="en-US" altLang="ru-RU" sz="2800" b="0">
              <a:latin typeface="Times New Roman" panose="02020603050405020304" pitchFamily="18" charset="0"/>
            </a:endParaRPr>
          </a:p>
        </p:txBody>
      </p:sp>
      <p:sp>
        <p:nvSpPr>
          <p:cNvPr id="82949" name="Rectangle 16">
            <a:extLst>
              <a:ext uri="{FF2B5EF4-FFF2-40B4-BE49-F238E27FC236}">
                <a16:creationId xmlns:a16="http://schemas.microsoft.com/office/drawing/2014/main" id="{DC2310B1-B51F-73BD-9C14-0AF955D3A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2450" y="1860550"/>
            <a:ext cx="685800" cy="2057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82950" name="AutoShape 17">
            <a:extLst>
              <a:ext uri="{FF2B5EF4-FFF2-40B4-BE49-F238E27FC236}">
                <a16:creationId xmlns:a16="http://schemas.microsoft.com/office/drawing/2014/main" id="{4C1F240B-3EE2-5681-3C54-3262E7781DBA}"/>
              </a:ext>
            </a:extLst>
          </p:cNvPr>
          <p:cNvSpPr>
            <a:spLocks/>
          </p:cNvSpPr>
          <p:nvPr/>
        </p:nvSpPr>
        <p:spPr bwMode="auto">
          <a:xfrm>
            <a:off x="3892550" y="1860550"/>
            <a:ext cx="114300" cy="800100"/>
          </a:xfrm>
          <a:prstGeom prst="rightBrace">
            <a:avLst>
              <a:gd name="adj1" fmla="val 58333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82951" name="Text Box 18">
            <a:extLst>
              <a:ext uri="{FF2B5EF4-FFF2-40B4-BE49-F238E27FC236}">
                <a16:creationId xmlns:a16="http://schemas.microsoft.com/office/drawing/2014/main" id="{5B14BD46-0263-CFE0-9C9A-1FDF311C5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725" y="1628775"/>
            <a:ext cx="4329113" cy="83185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Регистровый буфер (специальные регистры или КЭШ L1)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82952" name="AutoShape 19">
            <a:extLst>
              <a:ext uri="{FF2B5EF4-FFF2-40B4-BE49-F238E27FC236}">
                <a16:creationId xmlns:a16="http://schemas.microsoft.com/office/drawing/2014/main" id="{6530E0A8-0372-40BC-EE9B-E486FCC82890}"/>
              </a:ext>
            </a:extLst>
          </p:cNvPr>
          <p:cNvSpPr>
            <a:spLocks/>
          </p:cNvSpPr>
          <p:nvPr/>
        </p:nvSpPr>
        <p:spPr bwMode="auto">
          <a:xfrm>
            <a:off x="3892550" y="2668588"/>
            <a:ext cx="114300" cy="1257300"/>
          </a:xfrm>
          <a:prstGeom prst="rightBrace">
            <a:avLst>
              <a:gd name="adj1" fmla="val 91667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82953" name="Text Box 20">
            <a:extLst>
              <a:ext uri="{FF2B5EF4-FFF2-40B4-BE49-F238E27FC236}">
                <a16:creationId xmlns:a16="http://schemas.microsoft.com/office/drawing/2014/main" id="{2E6E272E-037E-DC7A-E642-2CD16DA4B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7013" y="3068638"/>
            <a:ext cx="3451225" cy="34290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Оперативная память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82954" name="Line 21">
            <a:extLst>
              <a:ext uri="{FF2B5EF4-FFF2-40B4-BE49-F238E27FC236}">
                <a16:creationId xmlns:a16="http://schemas.microsoft.com/office/drawing/2014/main" id="{2C0F8B94-8846-C769-D2F1-C673287D910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92450" y="2660650"/>
            <a:ext cx="685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955" name="Line 22">
            <a:extLst>
              <a:ext uri="{FF2B5EF4-FFF2-40B4-BE49-F238E27FC236}">
                <a16:creationId xmlns:a16="http://schemas.microsoft.com/office/drawing/2014/main" id="{1324339F-4E5D-EB2D-D00D-3E88C5AF5740}"/>
              </a:ext>
            </a:extLst>
          </p:cNvPr>
          <p:cNvSpPr>
            <a:spLocks noChangeShapeType="1"/>
          </p:cNvSpPr>
          <p:nvPr/>
        </p:nvSpPr>
        <p:spPr bwMode="auto">
          <a:xfrm>
            <a:off x="3092450" y="3117850"/>
            <a:ext cx="685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956" name="Line 23">
            <a:extLst>
              <a:ext uri="{FF2B5EF4-FFF2-40B4-BE49-F238E27FC236}">
                <a16:creationId xmlns:a16="http://schemas.microsoft.com/office/drawing/2014/main" id="{D1DE0AA7-E11B-63FF-16CB-8CE7B292E24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92450" y="2546350"/>
            <a:ext cx="685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957" name="Line 24">
            <a:extLst>
              <a:ext uri="{FF2B5EF4-FFF2-40B4-BE49-F238E27FC236}">
                <a16:creationId xmlns:a16="http://schemas.microsoft.com/office/drawing/2014/main" id="{A13BC0F0-513F-2D4B-2595-C1D952BD876B}"/>
              </a:ext>
            </a:extLst>
          </p:cNvPr>
          <p:cNvSpPr>
            <a:spLocks noChangeShapeType="1"/>
          </p:cNvSpPr>
          <p:nvPr/>
        </p:nvSpPr>
        <p:spPr bwMode="auto">
          <a:xfrm>
            <a:off x="3092450" y="1974850"/>
            <a:ext cx="685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958" name="Text Box 25">
            <a:extLst>
              <a:ext uri="{FF2B5EF4-FFF2-40B4-BE49-F238E27FC236}">
                <a16:creationId xmlns:a16="http://schemas.microsoft.com/office/drawing/2014/main" id="{E2BB1AFA-A928-D3E3-CB9E-9C50D047D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2420938"/>
            <a:ext cx="2714625" cy="43180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Вершина стека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82959" name="Text Box 26">
            <a:extLst>
              <a:ext uri="{FF2B5EF4-FFF2-40B4-BE49-F238E27FC236}">
                <a16:creationId xmlns:a16="http://schemas.microsoft.com/office/drawing/2014/main" id="{B136EB29-F3E6-5C48-F66C-D7509CA24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2924175"/>
            <a:ext cx="298767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SP (указатель стека)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82960" name="Text Box 27">
            <a:extLst>
              <a:ext uri="{FF2B5EF4-FFF2-40B4-BE49-F238E27FC236}">
                <a16:creationId xmlns:a16="http://schemas.microsoft.com/office/drawing/2014/main" id="{A2F12570-5C02-08EA-AF4F-0AC9F6DE0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88" y="3644900"/>
            <a:ext cx="2801937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Основание стека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82961" name="Text Box 31">
            <a:extLst>
              <a:ext uri="{FF2B5EF4-FFF2-40B4-BE49-F238E27FC236}">
                <a16:creationId xmlns:a16="http://schemas.microsoft.com/office/drawing/2014/main" id="{FDAF3FA3-A6D0-60FA-7E1F-180B9F583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175" y="3500438"/>
            <a:ext cx="500380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Команды работы со стеком: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PUSH </a:t>
            </a:r>
            <a:r>
              <a:rPr lang="en-US" altLang="ru-RU" sz="2400" b="0">
                <a:latin typeface="Times New Roman" panose="02020603050405020304" pitchFamily="18" charset="0"/>
              </a:rPr>
              <a:t>—</a:t>
            </a:r>
            <a:r>
              <a:rPr lang="ru-RU" altLang="ru-RU" sz="2400" b="0">
                <a:latin typeface="Times New Roman" panose="02020603050405020304" pitchFamily="18" charset="0"/>
              </a:rPr>
              <a:t> добавить новый элемент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POP </a:t>
            </a:r>
            <a:r>
              <a:rPr lang="en-US" altLang="ru-RU" sz="2400" b="0">
                <a:latin typeface="Times New Roman" panose="02020603050405020304" pitchFamily="18" charset="0"/>
              </a:rPr>
              <a:t>—</a:t>
            </a:r>
            <a:r>
              <a:rPr lang="ru-RU" altLang="ru-RU" sz="2400" b="0">
                <a:latin typeface="Times New Roman" panose="02020603050405020304" pitchFamily="18" charset="0"/>
              </a:rPr>
              <a:t> удалить элемент из вершины стека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1132">
            <a:extLst>
              <a:ext uri="{FF2B5EF4-FFF2-40B4-BE49-F238E27FC236}">
                <a16:creationId xmlns:a16="http://schemas.microsoft.com/office/drawing/2014/main" id="{CA0B2C2A-6691-20EC-CD05-519ECC49DDCA}"/>
              </a:ext>
            </a:extLst>
          </p:cNvPr>
          <p:cNvSpPr>
            <a:spLocks noChangeShapeType="1"/>
          </p:cNvSpPr>
          <p:nvPr/>
        </p:nvSpPr>
        <p:spPr bwMode="auto">
          <a:xfrm>
            <a:off x="2124075" y="5445125"/>
            <a:ext cx="2232025" cy="504825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1267" name="Line 1133">
            <a:extLst>
              <a:ext uri="{FF2B5EF4-FFF2-40B4-BE49-F238E27FC236}">
                <a16:creationId xmlns:a16="http://schemas.microsoft.com/office/drawing/2014/main" id="{09B1ED90-4861-26F2-4379-547CD3A7C798}"/>
              </a:ext>
            </a:extLst>
          </p:cNvPr>
          <p:cNvSpPr>
            <a:spLocks noChangeShapeType="1"/>
          </p:cNvSpPr>
          <p:nvPr/>
        </p:nvSpPr>
        <p:spPr bwMode="auto">
          <a:xfrm>
            <a:off x="2124075" y="4868863"/>
            <a:ext cx="2232025" cy="504825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1268" name="Line 1134">
            <a:extLst>
              <a:ext uri="{FF2B5EF4-FFF2-40B4-BE49-F238E27FC236}">
                <a16:creationId xmlns:a16="http://schemas.microsoft.com/office/drawing/2014/main" id="{2D24CE02-CBBF-5E1A-B55F-6185A4CE2DB8}"/>
              </a:ext>
            </a:extLst>
          </p:cNvPr>
          <p:cNvSpPr>
            <a:spLocks noChangeShapeType="1"/>
          </p:cNvSpPr>
          <p:nvPr/>
        </p:nvSpPr>
        <p:spPr bwMode="auto">
          <a:xfrm>
            <a:off x="3851275" y="4868863"/>
            <a:ext cx="5113338" cy="504825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1269" name="Line 1135">
            <a:extLst>
              <a:ext uri="{FF2B5EF4-FFF2-40B4-BE49-F238E27FC236}">
                <a16:creationId xmlns:a16="http://schemas.microsoft.com/office/drawing/2014/main" id="{A1032DC8-C5A0-E391-2D43-B5A11CCE138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51275" y="5445125"/>
            <a:ext cx="5113338" cy="504825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426434" name="Rectangle 2">
            <a:extLst>
              <a:ext uri="{FF2B5EF4-FFF2-40B4-BE49-F238E27FC236}">
                <a16:creationId xmlns:a16="http://schemas.microsoft.com/office/drawing/2014/main" id="{F873F8C5-7EBF-14C8-7DC0-DCC748C77C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65125"/>
            <a:ext cx="9144000" cy="64135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Оперативное запоминающее устройство</a:t>
            </a:r>
          </a:p>
        </p:txBody>
      </p:sp>
      <p:sp>
        <p:nvSpPr>
          <p:cNvPr id="11271" name="Text Box 25">
            <a:extLst>
              <a:ext uri="{FF2B5EF4-FFF2-40B4-BE49-F238E27FC236}">
                <a16:creationId xmlns:a16="http://schemas.microsoft.com/office/drawing/2014/main" id="{7B223D34-0852-D249-7196-5D0C7FDB1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403350"/>
            <a:ext cx="874871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ОЗУ</a:t>
            </a:r>
            <a:r>
              <a:rPr lang="ru-RU" altLang="ru-RU" sz="2800" b="0">
                <a:latin typeface="Times New Roman" panose="02020603050405020304" pitchFamily="18" charset="0"/>
              </a:rPr>
              <a:t> предназначено для хранения программы, выполняющейся в компьютере</a:t>
            </a:r>
            <a:r>
              <a:rPr lang="en-US" altLang="ru-RU" sz="2800" b="0">
                <a:latin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1485896" name="Group 1096">
            <a:extLst>
              <a:ext uri="{FF2B5EF4-FFF2-40B4-BE49-F238E27FC236}">
                <a16:creationId xmlns:a16="http://schemas.microsoft.com/office/drawing/2014/main" id="{69092C1A-8C39-0EB1-B211-E6213520CE12}"/>
              </a:ext>
            </a:extLst>
          </p:cNvPr>
          <p:cNvGraphicFramePr>
            <a:graphicFrameLocks noGrp="1"/>
          </p:cNvGraphicFramePr>
          <p:nvPr/>
        </p:nvGraphicFramePr>
        <p:xfrm>
          <a:off x="107950" y="3789363"/>
          <a:ext cx="3744913" cy="2881312"/>
        </p:xfrm>
        <a:graphic>
          <a:graphicData uri="http://schemas.openxmlformats.org/drawingml/2006/table">
            <a:tbl>
              <a:tblPr/>
              <a:tblGrid>
                <a:gridCol w="2017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334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Адрес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ячейки</a:t>
                      </a:r>
                    </a:p>
                  </a:txBody>
                  <a:tcPr marT="45730" marB="4573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247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730" marB="45730" horzOverflow="overflow">
                    <a:lnL cap="flat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247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730" marB="45730" horzOverflow="overflow">
                    <a:lnL cap="flat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247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</a:t>
                      </a:r>
                    </a:p>
                  </a:txBody>
                  <a:tcPr marT="45730" marB="45730" horzOverflow="overflow">
                    <a:lnL cap="flat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221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  <a:r>
                        <a:rPr kumimoji="0" 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–</a:t>
                      </a:r>
                      <a:r>
                        <a:rPr kumimoji="0" lang="ru-RU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730" marB="45730" horzOverflow="overflow">
                    <a:lnL cap="flat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289" name="Rectangle 1088">
            <a:extLst>
              <a:ext uri="{FF2B5EF4-FFF2-40B4-BE49-F238E27FC236}">
                <a16:creationId xmlns:a16="http://schemas.microsoft.com/office/drawing/2014/main" id="{76DA3725-1292-EC39-8B81-89D35E071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2276475"/>
            <a:ext cx="86423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Тег</a:t>
            </a:r>
            <a:r>
              <a:rPr lang="en-US" altLang="ru-RU" sz="2800">
                <a:latin typeface="Times New Roman" panose="02020603050405020304" pitchFamily="18" charset="0"/>
              </a:rPr>
              <a:t> </a:t>
            </a:r>
            <a:r>
              <a:rPr lang="en-US" altLang="ru-RU" sz="2800" b="0">
                <a:latin typeface="Times New Roman" panose="02020603050405020304" pitchFamily="18" charset="0"/>
              </a:rPr>
              <a:t>—</a:t>
            </a:r>
            <a:r>
              <a:rPr lang="en-US" altLang="ru-RU" sz="280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</a:rPr>
              <a:t>поле служебной</a:t>
            </a:r>
            <a:r>
              <a:rPr lang="en-US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</a:rPr>
              <a:t>информации</a:t>
            </a:r>
            <a:r>
              <a:rPr lang="en-US" altLang="ru-RU" sz="2800" b="0">
                <a:latin typeface="Times New Roman" panose="02020603050405020304" pitchFamily="18" charset="0"/>
              </a:rPr>
              <a:t>.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11290" name="Rectangle 1089">
            <a:extLst>
              <a:ext uri="{FF2B5EF4-FFF2-40B4-BE49-F238E27FC236}">
                <a16:creationId xmlns:a16="http://schemas.microsoft.com/office/drawing/2014/main" id="{98316BCF-9975-66C8-4067-E4D8D96D6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2708275"/>
            <a:ext cx="88931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Машинное слово </a:t>
            </a:r>
            <a:r>
              <a:rPr lang="ru-RU" altLang="ru-RU" sz="2800" b="0">
                <a:latin typeface="Times New Roman" panose="02020603050405020304" pitchFamily="18" charset="0"/>
              </a:rPr>
              <a:t>—</a:t>
            </a:r>
            <a:r>
              <a:rPr lang="ru-RU" altLang="ru-RU" sz="280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</a:rPr>
              <a:t>поле программно изменяемой информации</a:t>
            </a:r>
            <a:r>
              <a:rPr lang="en-US" altLang="ru-RU" sz="2800" b="0">
                <a:latin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1485939" name="Group 1139">
            <a:extLst>
              <a:ext uri="{FF2B5EF4-FFF2-40B4-BE49-F238E27FC236}">
                <a16:creationId xmlns:a16="http://schemas.microsoft.com/office/drawing/2014/main" id="{4E8BAF01-6316-A312-6746-592CC7336605}"/>
              </a:ext>
            </a:extLst>
          </p:cNvPr>
          <p:cNvGraphicFramePr>
            <a:graphicFrameLocks noGrp="1"/>
          </p:cNvGraphicFramePr>
          <p:nvPr/>
        </p:nvGraphicFramePr>
        <p:xfrm>
          <a:off x="4356100" y="4841875"/>
          <a:ext cx="4608513" cy="1108075"/>
        </p:xfrm>
        <a:graphic>
          <a:graphicData uri="http://schemas.openxmlformats.org/drawingml/2006/table">
            <a:tbl>
              <a:tblPr/>
              <a:tblGrid>
                <a:gridCol w="1511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7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07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ячейка памяти</a:t>
                      </a:r>
                    </a:p>
                  </a:txBody>
                  <a:tcPr marT="45678" marB="45678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99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Тег</a:t>
                      </a:r>
                    </a:p>
                  </a:txBody>
                  <a:tcPr marT="45678" marB="456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Машинное слово</a:t>
                      </a:r>
                    </a:p>
                  </a:txBody>
                  <a:tcPr marT="45678" marB="456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>
                        <a:alpha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482" name="Rectangle 2">
            <a:extLst>
              <a:ext uri="{FF2B5EF4-FFF2-40B4-BE49-F238E27FC236}">
                <a16:creationId xmlns:a16="http://schemas.microsoft.com/office/drawing/2014/main" id="{773D6565-FE7A-C514-D222-071BB846F6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63538"/>
            <a:ext cx="9144000" cy="64135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Оперативное запоминающее устройство</a:t>
            </a:r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2D437AD2-B791-1933-7FF8-5019A9224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82713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содержимого поля служебной информации</a:t>
            </a:r>
            <a:r>
              <a:rPr lang="en-US" altLang="ru-RU" sz="2400" b="0">
                <a:latin typeface="Times New Roman" panose="02020603050405020304" pitchFamily="18" charset="0"/>
              </a:rPr>
              <a:t> </a:t>
            </a:r>
            <a:endParaRPr lang="ru-RU" altLang="ru-RU" sz="2400" b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1. </a:t>
            </a:r>
            <a:r>
              <a:rPr lang="ru-RU" altLang="ru-RU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целостностью данных</a:t>
            </a:r>
            <a:endParaRPr lang="en-US" altLang="ru-RU" sz="24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6C0AA950-2B13-D4F6-2629-AB21FFDE1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13" y="2982913"/>
            <a:ext cx="2857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28544" name="Group 64">
            <a:extLst>
              <a:ext uri="{FF2B5EF4-FFF2-40B4-BE49-F238E27FC236}">
                <a16:creationId xmlns:a16="http://schemas.microsoft.com/office/drawing/2014/main" id="{406EA695-10D0-4823-7972-9D4F7B8D198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39750" y="2632075"/>
          <a:ext cx="5688013" cy="365125"/>
        </p:xfrm>
        <a:graphic>
          <a:graphicData uri="http://schemas.openxmlformats.org/drawingml/2006/table">
            <a:tbl>
              <a:tblPr/>
              <a:tblGrid>
                <a:gridCol w="333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49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6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349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349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3496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365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3496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365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355" name="Text Box 65">
            <a:extLst>
              <a:ext uri="{FF2B5EF4-FFF2-40B4-BE49-F238E27FC236}">
                <a16:creationId xmlns:a16="http://schemas.microsoft.com/office/drawing/2014/main" id="{D9B1FC69-B1A3-DB41-688B-83E6BD2265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188" y="2205038"/>
            <a:ext cx="73279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При записи слова в память контрольная сумма бит = 9 (100</a:t>
            </a:r>
            <a:r>
              <a:rPr lang="ru-RU" altLang="ru-RU" sz="1800">
                <a:latin typeface="Times New Roman" panose="02020603050405020304" pitchFamily="18" charset="0"/>
              </a:rPr>
              <a:t>1</a:t>
            </a:r>
            <a:r>
              <a:rPr lang="en-US" altLang="ru-RU" sz="1800" b="0">
                <a:latin typeface="Times New Roman" panose="02020603050405020304" pitchFamily="18" charset="0"/>
              </a:rPr>
              <a:t>b</a:t>
            </a:r>
            <a:r>
              <a:rPr lang="ru-RU" altLang="ru-RU" sz="1800" b="0">
                <a:latin typeface="Times New Roman" panose="02020603050405020304" pitchFamily="18" charset="0"/>
              </a:rPr>
              <a:t>)</a:t>
            </a:r>
            <a:r>
              <a:rPr lang="en-US" altLang="ru-RU" sz="1800" b="0">
                <a:latin typeface="Times New Roman" panose="02020603050405020304" pitchFamily="18" charset="0"/>
              </a:rPr>
              <a:t> </a:t>
            </a:r>
            <a:r>
              <a:rPr lang="en-US" altLang="ru-RU" sz="1800" b="0">
                <a:latin typeface="Times New Roman" panose="02020603050405020304" pitchFamily="18" charset="0"/>
                <a:sym typeface="Symbol" panose="05050102010706020507" pitchFamily="18" charset="2"/>
              </a:rPr>
              <a:t> </a:t>
            </a:r>
            <a:r>
              <a:rPr lang="ru-RU" altLang="ru-RU" sz="1800" b="0">
                <a:latin typeface="Times New Roman" panose="02020603050405020304" pitchFamily="18" charset="0"/>
                <a:sym typeface="Symbol" panose="05050102010706020507" pitchFamily="18" charset="2"/>
              </a:rPr>
              <a:t>тег = </a:t>
            </a:r>
            <a:r>
              <a:rPr lang="ru-RU" altLang="ru-RU" sz="1800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ru-RU" altLang="ru-RU" sz="1800" b="0">
                <a:latin typeface="Times New Roman" panose="02020603050405020304" pitchFamily="18" charset="0"/>
                <a:sym typeface="Symbol" panose="05050102010706020507" pitchFamily="18" charset="2"/>
              </a:rPr>
              <a:t>.</a:t>
            </a:r>
            <a:endParaRPr lang="en-US" altLang="ru-RU" sz="1800" b="0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3356" name="Text Box 66">
            <a:extLst>
              <a:ext uri="{FF2B5EF4-FFF2-40B4-BE49-F238E27FC236}">
                <a16:creationId xmlns:a16="http://schemas.microsoft.com/office/drawing/2014/main" id="{9C8C842F-6B0D-2799-0E5A-BF46AA4AB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2700" y="2659063"/>
            <a:ext cx="14684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>
                <a:latin typeface="Times New Roman" panose="02020603050405020304" pitchFamily="18" charset="0"/>
              </a:rPr>
              <a:t>Ошибки нет</a:t>
            </a:r>
          </a:p>
        </p:txBody>
      </p:sp>
      <p:sp>
        <p:nvSpPr>
          <p:cNvPr id="13357" name="AutoShape 67">
            <a:extLst>
              <a:ext uri="{FF2B5EF4-FFF2-40B4-BE49-F238E27FC236}">
                <a16:creationId xmlns:a16="http://schemas.microsoft.com/office/drawing/2014/main" id="{C6AF8575-C8B1-870B-929B-6F0B16D6D148}"/>
              </a:ext>
            </a:extLst>
          </p:cNvPr>
          <p:cNvSpPr>
            <a:spLocks/>
          </p:cNvSpPr>
          <p:nvPr/>
        </p:nvSpPr>
        <p:spPr bwMode="auto">
          <a:xfrm rot="5400000">
            <a:off x="3059906" y="477044"/>
            <a:ext cx="287338" cy="5327650"/>
          </a:xfrm>
          <a:prstGeom prst="rightBrace">
            <a:avLst>
              <a:gd name="adj1" fmla="val 3914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13358" name="AutoShape 68">
            <a:extLst>
              <a:ext uri="{FF2B5EF4-FFF2-40B4-BE49-F238E27FC236}">
                <a16:creationId xmlns:a16="http://schemas.microsoft.com/office/drawing/2014/main" id="{7A9CD7CC-855D-1F2D-0852-745F9F4124D8}"/>
              </a:ext>
            </a:extLst>
          </p:cNvPr>
          <p:cNvSpPr>
            <a:spLocks/>
          </p:cNvSpPr>
          <p:nvPr/>
        </p:nvSpPr>
        <p:spPr bwMode="auto">
          <a:xfrm rot="5400000">
            <a:off x="5953919" y="2924969"/>
            <a:ext cx="215900" cy="360362"/>
          </a:xfrm>
          <a:prstGeom prst="rightBrace">
            <a:avLst>
              <a:gd name="adj1" fmla="val 26466"/>
              <a:gd name="adj2" fmla="val 49338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13359" name="Text Box 69">
            <a:extLst>
              <a:ext uri="{FF2B5EF4-FFF2-40B4-BE49-F238E27FC236}">
                <a16:creationId xmlns:a16="http://schemas.microsoft.com/office/drawing/2014/main" id="{F9A72AE0-ACA4-DCBA-3591-EA5B37D32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141663"/>
            <a:ext cx="54006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При чтении машинного слова 16 бит вычисляется сумма бит = 9 (100</a:t>
            </a:r>
            <a:r>
              <a:rPr lang="ru-RU" altLang="ru-RU" sz="1800">
                <a:latin typeface="Times New Roman" panose="02020603050405020304" pitchFamily="18" charset="0"/>
              </a:rPr>
              <a:t>1</a:t>
            </a:r>
            <a:r>
              <a:rPr lang="en-US" altLang="ru-RU" sz="1800" b="0">
                <a:latin typeface="Times New Roman" panose="02020603050405020304" pitchFamily="18" charset="0"/>
              </a:rPr>
              <a:t>b</a:t>
            </a:r>
            <a:r>
              <a:rPr lang="ru-RU" altLang="ru-RU" sz="1800" b="0">
                <a:latin typeface="Times New Roman" panose="02020603050405020304" pitchFamily="18" charset="0"/>
              </a:rPr>
              <a:t>) и сверяется со значением тега.</a:t>
            </a:r>
          </a:p>
        </p:txBody>
      </p:sp>
      <p:sp>
        <p:nvSpPr>
          <p:cNvPr id="13360" name="Text Box 70">
            <a:extLst>
              <a:ext uri="{FF2B5EF4-FFF2-40B4-BE49-F238E27FC236}">
                <a16:creationId xmlns:a16="http://schemas.microsoft.com/office/drawing/2014/main" id="{A8190694-48A2-34D2-EBFF-609A9E0CA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1363" y="3206750"/>
            <a:ext cx="4794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тег</a:t>
            </a:r>
          </a:p>
        </p:txBody>
      </p:sp>
      <p:pic>
        <p:nvPicPr>
          <p:cNvPr id="13361" name="Picture 71">
            <a:extLst>
              <a:ext uri="{FF2B5EF4-FFF2-40B4-BE49-F238E27FC236}">
                <a16:creationId xmlns:a16="http://schemas.microsoft.com/office/drawing/2014/main" id="{63DDB778-A4DC-EAC9-7D6D-F7C56ADFF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25" y="4270375"/>
            <a:ext cx="2857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28552" name="Group 72">
            <a:extLst>
              <a:ext uri="{FF2B5EF4-FFF2-40B4-BE49-F238E27FC236}">
                <a16:creationId xmlns:a16="http://schemas.microsoft.com/office/drawing/2014/main" id="{06D49E56-F7B3-5391-5B8F-8BF63E5BD3A0}"/>
              </a:ext>
            </a:extLst>
          </p:cNvPr>
          <p:cNvGraphicFramePr>
            <a:graphicFrameLocks noGrp="1"/>
          </p:cNvGraphicFramePr>
          <p:nvPr/>
        </p:nvGraphicFramePr>
        <p:xfrm>
          <a:off x="538163" y="3919538"/>
          <a:ext cx="5688012" cy="365125"/>
        </p:xfrm>
        <a:graphic>
          <a:graphicData uri="http://schemas.openxmlformats.org/drawingml/2006/table">
            <a:tbl>
              <a:tblPr/>
              <a:tblGrid>
                <a:gridCol w="333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49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6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349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349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3496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365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3496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365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400" name="Text Box 111">
            <a:extLst>
              <a:ext uri="{FF2B5EF4-FFF2-40B4-BE49-F238E27FC236}">
                <a16:creationId xmlns:a16="http://schemas.microsoft.com/office/drawing/2014/main" id="{813A835A-2168-E70C-921A-95837F547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3663" y="3911600"/>
            <a:ext cx="1047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>
                <a:latin typeface="Times New Roman" panose="02020603050405020304" pitchFamily="18" charset="0"/>
              </a:rPr>
              <a:t>Ошибка</a:t>
            </a:r>
          </a:p>
        </p:txBody>
      </p:sp>
      <p:sp>
        <p:nvSpPr>
          <p:cNvPr id="13401" name="AutoShape 112">
            <a:extLst>
              <a:ext uri="{FF2B5EF4-FFF2-40B4-BE49-F238E27FC236}">
                <a16:creationId xmlns:a16="http://schemas.microsoft.com/office/drawing/2014/main" id="{441CEA5D-87C5-8DC2-10DB-4AFFAFCB761C}"/>
              </a:ext>
            </a:extLst>
          </p:cNvPr>
          <p:cNvSpPr>
            <a:spLocks/>
          </p:cNvSpPr>
          <p:nvPr/>
        </p:nvSpPr>
        <p:spPr bwMode="auto">
          <a:xfrm rot="5400000">
            <a:off x="3058319" y="1764507"/>
            <a:ext cx="287337" cy="5327650"/>
          </a:xfrm>
          <a:prstGeom prst="rightBrace">
            <a:avLst>
              <a:gd name="adj1" fmla="val 3914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13402" name="Text Box 114">
            <a:extLst>
              <a:ext uri="{FF2B5EF4-FFF2-40B4-BE49-F238E27FC236}">
                <a16:creationId xmlns:a16="http://schemas.microsoft.com/office/drawing/2014/main" id="{3B45BC91-D245-A99C-6180-4392F4420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4443413"/>
            <a:ext cx="50403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При чтении машинного слова 16 бит вычисляется сумма бит = 8 (100</a:t>
            </a:r>
            <a:r>
              <a:rPr lang="ru-RU" altLang="ru-RU" sz="1800">
                <a:latin typeface="Times New Roman" panose="02020603050405020304" pitchFamily="18" charset="0"/>
              </a:rPr>
              <a:t>0</a:t>
            </a:r>
            <a:r>
              <a:rPr lang="en-US" altLang="ru-RU" sz="1800" b="0">
                <a:latin typeface="Times New Roman" panose="02020603050405020304" pitchFamily="18" charset="0"/>
              </a:rPr>
              <a:t>b</a:t>
            </a:r>
            <a:r>
              <a:rPr lang="ru-RU" altLang="ru-RU" sz="1800" b="0">
                <a:latin typeface="Times New Roman" panose="02020603050405020304" pitchFamily="18" charset="0"/>
              </a:rPr>
              <a:t>), а тег = 1</a:t>
            </a:r>
          </a:p>
        </p:txBody>
      </p:sp>
      <p:sp>
        <p:nvSpPr>
          <p:cNvPr id="13403" name="Text Box 7">
            <a:extLst>
              <a:ext uri="{FF2B5EF4-FFF2-40B4-BE49-F238E27FC236}">
                <a16:creationId xmlns:a16="http://schemas.microsoft.com/office/drawing/2014/main" id="{E2E53DA3-EF75-CE95-E117-30562BDDE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38888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</a:rPr>
              <a:t>Пример контроля за целостностью данных по четности</a:t>
            </a:r>
            <a:endParaRPr lang="en-US" altLang="ru-RU" sz="2800" b="0">
              <a:latin typeface="Times New Roman" panose="02020603050405020304" pitchFamily="18" charset="0"/>
            </a:endParaRPr>
          </a:p>
        </p:txBody>
      </p:sp>
      <p:sp>
        <p:nvSpPr>
          <p:cNvPr id="13404" name="Rectangle 116">
            <a:extLst>
              <a:ext uri="{FF2B5EF4-FFF2-40B4-BE49-F238E27FC236}">
                <a16:creationId xmlns:a16="http://schemas.microsoft.com/office/drawing/2014/main" id="{1A096C7A-97CD-08C6-953C-1B53D0B88B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4494213"/>
            <a:ext cx="484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2400" b="0">
                <a:latin typeface="Times New Roman" panose="02020603050405020304" pitchFamily="18" charset="0"/>
                <a:sym typeface="Symbol" panose="05050102010706020507" pitchFamily="18" charset="2"/>
              </a:rPr>
              <a:t></a:t>
            </a:r>
            <a:endParaRPr lang="ru-RU" altLang="ru-RU" sz="2400" b="0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3405" name="Text Box 117">
            <a:extLst>
              <a:ext uri="{FF2B5EF4-FFF2-40B4-BE49-F238E27FC236}">
                <a16:creationId xmlns:a16="http://schemas.microsoft.com/office/drawing/2014/main" id="{49771AE8-216D-223C-EC09-30EF293389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325" y="4565650"/>
            <a:ext cx="2057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Сбой в работе ОЗУ</a:t>
            </a:r>
          </a:p>
        </p:txBody>
      </p:sp>
      <p:pic>
        <p:nvPicPr>
          <p:cNvPr id="13406" name="Picture 118">
            <a:extLst>
              <a:ext uri="{FF2B5EF4-FFF2-40B4-BE49-F238E27FC236}">
                <a16:creationId xmlns:a16="http://schemas.microsoft.com/office/drawing/2014/main" id="{04A95404-C5E2-F150-6C53-D27BF63E4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25" y="5567363"/>
            <a:ext cx="2857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28599" name="Group 119">
            <a:extLst>
              <a:ext uri="{FF2B5EF4-FFF2-40B4-BE49-F238E27FC236}">
                <a16:creationId xmlns:a16="http://schemas.microsoft.com/office/drawing/2014/main" id="{7129FD32-B8A2-4D0E-BBB0-FF632C50BCBD}"/>
              </a:ext>
            </a:extLst>
          </p:cNvPr>
          <p:cNvGraphicFramePr>
            <a:graphicFrameLocks noGrp="1"/>
          </p:cNvGraphicFramePr>
          <p:nvPr/>
        </p:nvGraphicFramePr>
        <p:xfrm>
          <a:off x="538163" y="5216525"/>
          <a:ext cx="5688012" cy="365125"/>
        </p:xfrm>
        <a:graphic>
          <a:graphicData uri="http://schemas.openxmlformats.org/drawingml/2006/table">
            <a:tbl>
              <a:tblPr/>
              <a:tblGrid>
                <a:gridCol w="333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49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6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349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349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3496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365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3496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365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404" marB="45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404" marB="454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445" name="Text Box 157">
            <a:extLst>
              <a:ext uri="{FF2B5EF4-FFF2-40B4-BE49-F238E27FC236}">
                <a16:creationId xmlns:a16="http://schemas.microsoft.com/office/drawing/2014/main" id="{D87444B1-65E2-EF8F-2383-2E3FC9753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3663" y="5208588"/>
            <a:ext cx="2012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>
                <a:latin typeface="Times New Roman" panose="02020603050405020304" pitchFamily="18" charset="0"/>
              </a:rPr>
              <a:t>Ошибка не видна</a:t>
            </a:r>
          </a:p>
        </p:txBody>
      </p:sp>
      <p:sp>
        <p:nvSpPr>
          <p:cNvPr id="13446" name="AutoShape 158">
            <a:extLst>
              <a:ext uri="{FF2B5EF4-FFF2-40B4-BE49-F238E27FC236}">
                <a16:creationId xmlns:a16="http://schemas.microsoft.com/office/drawing/2014/main" id="{5942465F-E79E-0A6B-5FEE-589E297F4776}"/>
              </a:ext>
            </a:extLst>
          </p:cNvPr>
          <p:cNvSpPr>
            <a:spLocks/>
          </p:cNvSpPr>
          <p:nvPr/>
        </p:nvSpPr>
        <p:spPr bwMode="auto">
          <a:xfrm rot="5400000">
            <a:off x="3058319" y="3061494"/>
            <a:ext cx="287338" cy="5327650"/>
          </a:xfrm>
          <a:prstGeom prst="rightBrace">
            <a:avLst>
              <a:gd name="adj1" fmla="val 3914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13447" name="Text Box 159">
            <a:extLst>
              <a:ext uri="{FF2B5EF4-FFF2-40B4-BE49-F238E27FC236}">
                <a16:creationId xmlns:a16="http://schemas.microsoft.com/office/drawing/2014/main" id="{2860DC21-1156-FAA4-9D94-519101C2C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740400"/>
            <a:ext cx="50403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При чтении машинного слова 16 бит вычисляется сумма бит = 7 (11</a:t>
            </a:r>
            <a:r>
              <a:rPr lang="ru-RU" altLang="ru-RU" sz="1800">
                <a:latin typeface="Times New Roman" panose="02020603050405020304" pitchFamily="18" charset="0"/>
              </a:rPr>
              <a:t>1</a:t>
            </a:r>
            <a:r>
              <a:rPr lang="en-US" altLang="ru-RU" sz="1800" b="0">
                <a:latin typeface="Times New Roman" panose="02020603050405020304" pitchFamily="18" charset="0"/>
              </a:rPr>
              <a:t>b</a:t>
            </a:r>
            <a:r>
              <a:rPr lang="ru-RU" altLang="ru-RU" sz="1800" b="0">
                <a:latin typeface="Times New Roman" panose="02020603050405020304" pitchFamily="18" charset="0"/>
              </a:rPr>
              <a:t>), и тег = 1</a:t>
            </a:r>
          </a:p>
        </p:txBody>
      </p:sp>
      <p:sp>
        <p:nvSpPr>
          <p:cNvPr id="13448" name="Rectangle 160">
            <a:extLst>
              <a:ext uri="{FF2B5EF4-FFF2-40B4-BE49-F238E27FC236}">
                <a16:creationId xmlns:a16="http://schemas.microsoft.com/office/drawing/2014/main" id="{A1382B8E-22E5-193B-51F5-3937F85B4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5791200"/>
            <a:ext cx="484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2400" b="0">
                <a:latin typeface="Times New Roman" panose="02020603050405020304" pitchFamily="18" charset="0"/>
                <a:sym typeface="Symbol" panose="05050102010706020507" pitchFamily="18" charset="2"/>
              </a:rPr>
              <a:t></a:t>
            </a:r>
            <a:endParaRPr lang="ru-RU" altLang="ru-RU" sz="2400" b="0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3449" name="Text Box 161">
            <a:extLst>
              <a:ext uri="{FF2B5EF4-FFF2-40B4-BE49-F238E27FC236}">
                <a16:creationId xmlns:a16="http://schemas.microsoft.com/office/drawing/2014/main" id="{C0B046DA-34D6-7512-6F07-7DF572083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5325" y="5862638"/>
            <a:ext cx="28336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0">
                <a:latin typeface="Times New Roman" panose="02020603050405020304" pitchFamily="18" charset="0"/>
              </a:rPr>
              <a:t>Ошибка будет не выявлена</a:t>
            </a:r>
          </a:p>
        </p:txBody>
      </p:sp>
      <p:sp>
        <p:nvSpPr>
          <p:cNvPr id="1428642" name="Rectangle 162">
            <a:extLst>
              <a:ext uri="{FF2B5EF4-FFF2-40B4-BE49-F238E27FC236}">
                <a16:creationId xmlns:a16="http://schemas.microsoft.com/office/drawing/2014/main" id="{F693F3D3-7BB1-011C-0E86-595E5E9E26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3771900"/>
            <a:ext cx="8640762" cy="17463"/>
          </a:xfrm>
          <a:prstGeom prst="rect">
            <a:avLst/>
          </a:prstGeom>
          <a:gradFill rotWithShape="1">
            <a:gsLst>
              <a:gs pos="0">
                <a:schemeClr val="accent2">
                  <a:alpha val="0"/>
                </a:schemeClr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428643" name="Rectangle 163">
            <a:extLst>
              <a:ext uri="{FF2B5EF4-FFF2-40B4-BE49-F238E27FC236}">
                <a16:creationId xmlns:a16="http://schemas.microsoft.com/office/drawing/2014/main" id="{86A8D23C-756E-E344-2E8D-2EF7E24BE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5086350"/>
            <a:ext cx="8640762" cy="17463"/>
          </a:xfrm>
          <a:prstGeom prst="rect">
            <a:avLst/>
          </a:prstGeom>
          <a:gradFill rotWithShape="1">
            <a:gsLst>
              <a:gs pos="0">
                <a:schemeClr val="accent2">
                  <a:alpha val="0"/>
                </a:schemeClr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530" name="Rectangle 2">
            <a:extLst>
              <a:ext uri="{FF2B5EF4-FFF2-40B4-BE49-F238E27FC236}">
                <a16:creationId xmlns:a16="http://schemas.microsoft.com/office/drawing/2014/main" id="{05C0B8CA-263C-E045-D000-F5DE73F7C1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63538"/>
            <a:ext cx="9144000" cy="64135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Оперативное запоминающее устройство</a:t>
            </a:r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32658D5F-8BB3-150D-D46E-E0273684E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00175"/>
            <a:ext cx="9144000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500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содержимого поля служебной информации</a:t>
            </a:r>
            <a:r>
              <a:rPr lang="en-US" altLang="ru-RU" sz="2400">
                <a:latin typeface="Times New Roman" panose="02020603050405020304" pitchFamily="18" charset="0"/>
              </a:rPr>
              <a:t> </a:t>
            </a:r>
            <a:endParaRPr lang="ru-RU" altLang="ru-RU" sz="24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5000"/>
              </a:lnSpc>
              <a:spcBef>
                <a:spcPct val="500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2. </a:t>
            </a:r>
            <a:r>
              <a:rPr lang="ru-RU" altLang="ru-RU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доступа к командам/данными</a:t>
            </a:r>
            <a:endParaRPr lang="ru-RU" altLang="ru-RU" sz="2400" b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5000"/>
              </a:lnSpc>
              <a:spcBef>
                <a:spcPct val="4000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3. </a:t>
            </a:r>
            <a:r>
              <a:rPr lang="ru-RU" altLang="ru-RU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доступа к машинным типам данных</a:t>
            </a:r>
            <a:endParaRPr lang="en-US" altLang="ru-RU" sz="24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4" name="Picture 4">
            <a:extLst>
              <a:ext uri="{FF2B5EF4-FFF2-40B4-BE49-F238E27FC236}">
                <a16:creationId xmlns:a16="http://schemas.microsoft.com/office/drawing/2014/main" id="{03889AB9-1CE0-DD23-B6E1-13C984F70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13" y="3414713"/>
            <a:ext cx="2857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754" name="Rectangle 2">
            <a:extLst>
              <a:ext uri="{FF2B5EF4-FFF2-40B4-BE49-F238E27FC236}">
                <a16:creationId xmlns:a16="http://schemas.microsoft.com/office/drawing/2014/main" id="{3E3E910E-D023-98AD-07E8-829E2096C0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63538"/>
            <a:ext cx="9144000" cy="64135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Оперативное запоминающее устройство</a:t>
            </a:r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ED5B3C4F-1A49-D6AE-6BA1-02DD6E236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63" y="2420938"/>
            <a:ext cx="8858250" cy="374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9388" indent="-179388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5000"/>
              </a:lnSpc>
              <a:spcBef>
                <a:spcPct val="5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 доступа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(access time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ru-RU" sz="2800" baseline="-30000">
                <a:latin typeface="Times New Roman" panose="02020603050405020304" pitchFamily="18" charset="0"/>
                <a:cs typeface="Times New Roman" panose="02020603050405020304" pitchFamily="18" charset="0"/>
              </a:rPr>
              <a:t>access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— время между запросом на чтение слова из оперативной памяти и получением содержимого этого слова. 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105000"/>
              </a:lnSpc>
              <a:spcBef>
                <a:spcPct val="5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 цикла памяти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(cycle time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ru-RU" sz="2800" baseline="-30000">
                <a:latin typeface="Times New Roman" panose="02020603050405020304" pitchFamily="18" charset="0"/>
                <a:cs typeface="Times New Roman" panose="02020603050405020304" pitchFamily="18" charset="0"/>
              </a:rPr>
              <a:t>cycle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— минимальное время между началом текущего и последующего обращения к памяти.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algn="ctr" eaLnBrk="1" hangingPunct="1">
              <a:lnSpc>
                <a:spcPct val="105000"/>
              </a:lnSpc>
              <a:spcBef>
                <a:spcPct val="50000"/>
              </a:spcBef>
              <a:buSzTx/>
              <a:buFontTx/>
              <a:buNone/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ru-RU" baseline="-30000">
                <a:latin typeface="Times New Roman" panose="02020603050405020304" pitchFamily="18" charset="0"/>
                <a:cs typeface="Times New Roman" panose="02020603050405020304" pitchFamily="18" charset="0"/>
              </a:rPr>
              <a:t>cycle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ru-RU" baseline="-30000">
                <a:latin typeface="Times New Roman" panose="02020603050405020304" pitchFamily="18" charset="0"/>
                <a:cs typeface="Times New Roman" panose="02020603050405020304" pitchFamily="18" charset="0"/>
              </a:rPr>
              <a:t>access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2" name="Picture 4">
            <a:extLst>
              <a:ext uri="{FF2B5EF4-FFF2-40B4-BE49-F238E27FC236}">
                <a16:creationId xmlns:a16="http://schemas.microsoft.com/office/drawing/2014/main" id="{22FCD190-513F-3252-5E49-FAE899835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13" y="3414713"/>
            <a:ext cx="2857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5">
            <a:extLst>
              <a:ext uri="{FF2B5EF4-FFF2-40B4-BE49-F238E27FC236}">
                <a16:creationId xmlns:a16="http://schemas.microsoft.com/office/drawing/2014/main" id="{191A73D6-F58E-0C60-060E-E67982ED71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1362075"/>
            <a:ext cx="889317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5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</a:rPr>
              <a:t>Производительность оперативной памяти — скорость доступа процессора к данным, размещенным в ОЗУ.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578" name="Rectangle 2">
            <a:extLst>
              <a:ext uri="{FF2B5EF4-FFF2-40B4-BE49-F238E27FC236}">
                <a16:creationId xmlns:a16="http://schemas.microsoft.com/office/drawing/2014/main" id="{D51C3CBC-39B0-A8BB-EDBC-6C1283C68A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63538"/>
            <a:ext cx="9144000" cy="64135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Оперативное запоминающее устройство </a:t>
            </a:r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3E1DA46C-66AA-AA87-3386-41B5694CC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00213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</a:rPr>
              <a:t>К независимых банков памяти,</a:t>
            </a:r>
            <a:r>
              <a:rPr lang="en-US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</a:rPr>
              <a:t> где К = 2</a:t>
            </a:r>
            <a:r>
              <a:rPr lang="en-US" altLang="ru-RU" sz="2800" b="0" baseline="30000">
                <a:latin typeface="Times New Roman" panose="02020603050405020304" pitchFamily="18" charset="0"/>
              </a:rPr>
              <a:t>L</a:t>
            </a:r>
            <a:r>
              <a:rPr lang="ru-RU" altLang="ru-RU" sz="2800" b="0">
                <a:latin typeface="Times New Roman" panose="02020603050405020304" pitchFamily="18" charset="0"/>
              </a:rPr>
              <a:t>.</a:t>
            </a:r>
            <a:endParaRPr lang="en-US" altLang="ru-RU" sz="28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0" name="Rectangle 98">
            <a:extLst>
              <a:ext uri="{FF2B5EF4-FFF2-40B4-BE49-F238E27FC236}">
                <a16:creationId xmlns:a16="http://schemas.microsoft.com/office/drawing/2014/main" id="{38701183-7E00-235A-8948-36574D1EB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7863" y="2970213"/>
            <a:ext cx="3200400" cy="457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19461" name="Text Box 99">
            <a:extLst>
              <a:ext uri="{FF2B5EF4-FFF2-40B4-BE49-F238E27FC236}">
                <a16:creationId xmlns:a16="http://schemas.microsoft.com/office/drawing/2014/main" id="{8C62008E-1FD8-CDBF-CD33-8BCC9A2803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0475" y="3597275"/>
            <a:ext cx="184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en-US" altLang="ru-RU" sz="2800" b="0">
              <a:latin typeface="Times New Roman" panose="02020603050405020304" pitchFamily="18" charset="0"/>
            </a:endParaRPr>
          </a:p>
        </p:txBody>
      </p:sp>
      <p:sp>
        <p:nvSpPr>
          <p:cNvPr id="19462" name="Line 100">
            <a:extLst>
              <a:ext uri="{FF2B5EF4-FFF2-40B4-BE49-F238E27FC236}">
                <a16:creationId xmlns:a16="http://schemas.microsoft.com/office/drawing/2014/main" id="{F3075D44-B8F7-0EA6-5F87-34A0C61730F1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6263" y="2970213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9463" name="Text Box 101">
            <a:extLst>
              <a:ext uri="{FF2B5EF4-FFF2-40B4-BE49-F238E27FC236}">
                <a16:creationId xmlns:a16="http://schemas.microsoft.com/office/drawing/2014/main" id="{92B1A3C3-6A18-576A-F2EC-A88E3F6A9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6200" y="2633663"/>
            <a:ext cx="18637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2800" b="0">
                <a:latin typeface="Times New Roman" panose="02020603050405020304" pitchFamily="18" charset="0"/>
              </a:rPr>
              <a:t>L-</a:t>
            </a:r>
            <a:r>
              <a:rPr lang="ru-RU" altLang="ru-RU" sz="2800" b="0">
                <a:latin typeface="Times New Roman" panose="02020603050405020304" pitchFamily="18" charset="0"/>
              </a:rPr>
              <a:t>разрядов</a:t>
            </a:r>
            <a:endParaRPr lang="en-US" altLang="ru-RU" sz="2800" b="0">
              <a:latin typeface="Times New Roman" panose="02020603050405020304" pitchFamily="18" charset="0"/>
            </a:endParaRPr>
          </a:p>
        </p:txBody>
      </p:sp>
      <p:sp>
        <p:nvSpPr>
          <p:cNvPr id="19464" name="Line 102">
            <a:extLst>
              <a:ext uri="{FF2B5EF4-FFF2-40B4-BE49-F238E27FC236}">
                <a16:creationId xmlns:a16="http://schemas.microsoft.com/office/drawing/2014/main" id="{D2610886-3268-BC1D-FD8E-BEDBBB3B244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91063" y="2894013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9465" name="Line 103">
            <a:extLst>
              <a:ext uri="{FF2B5EF4-FFF2-40B4-BE49-F238E27FC236}">
                <a16:creationId xmlns:a16="http://schemas.microsoft.com/office/drawing/2014/main" id="{59BA0780-E80A-A4E7-EE40-0D9050ECE706}"/>
              </a:ext>
            </a:extLst>
          </p:cNvPr>
          <p:cNvSpPr>
            <a:spLocks noChangeShapeType="1"/>
          </p:cNvSpPr>
          <p:nvPr/>
        </p:nvSpPr>
        <p:spPr bwMode="auto">
          <a:xfrm>
            <a:off x="4691063" y="289401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9466" name="AutoShape 108">
            <a:extLst>
              <a:ext uri="{FF2B5EF4-FFF2-40B4-BE49-F238E27FC236}">
                <a16:creationId xmlns:a16="http://schemas.microsoft.com/office/drawing/2014/main" id="{63641C31-D4BB-29E2-F32D-BEA2B9F784B8}"/>
              </a:ext>
            </a:extLst>
          </p:cNvPr>
          <p:cNvSpPr>
            <a:spLocks/>
          </p:cNvSpPr>
          <p:nvPr/>
        </p:nvSpPr>
        <p:spPr bwMode="auto">
          <a:xfrm rot="-5400000">
            <a:off x="4613276" y="3197225"/>
            <a:ext cx="303212" cy="763587"/>
          </a:xfrm>
          <a:prstGeom prst="leftBrace">
            <a:avLst>
              <a:gd name="adj1" fmla="val 20986"/>
              <a:gd name="adj2" fmla="val 541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19467" name="Text Box 109">
            <a:extLst>
              <a:ext uri="{FF2B5EF4-FFF2-40B4-BE49-F238E27FC236}">
                <a16:creationId xmlns:a16="http://schemas.microsoft.com/office/drawing/2014/main" id="{228642F7-B744-6E04-1D85-9BB747714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3605213"/>
            <a:ext cx="345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</a:rPr>
              <a:t>номер банка (0...2</a:t>
            </a:r>
            <a:r>
              <a:rPr lang="en-US" altLang="ru-RU" sz="2800" b="0" baseline="30000">
                <a:latin typeface="Times New Roman" panose="02020603050405020304" pitchFamily="18" charset="0"/>
              </a:rPr>
              <a:t>L</a:t>
            </a:r>
            <a:r>
              <a:rPr lang="ru-RU" altLang="ru-RU" sz="2800" b="0">
                <a:latin typeface="Times New Roman" panose="02020603050405020304" pitchFamily="18" charset="0"/>
              </a:rPr>
              <a:t>-1</a:t>
            </a:r>
            <a:r>
              <a:rPr lang="en-US" altLang="ru-RU" sz="2800" b="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9468" name="Text Box 110">
            <a:extLst>
              <a:ext uri="{FF2B5EF4-FFF2-40B4-BE49-F238E27FC236}">
                <a16:creationId xmlns:a16="http://schemas.microsoft.com/office/drawing/2014/main" id="{DB139A72-FC3E-B278-F4AF-6A6D6F8AE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49363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Расслоение памяти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19469" name="AutoShape 118">
            <a:extLst>
              <a:ext uri="{FF2B5EF4-FFF2-40B4-BE49-F238E27FC236}">
                <a16:creationId xmlns:a16="http://schemas.microsoft.com/office/drawing/2014/main" id="{7EAD2D6E-C0C8-9B89-1304-F1A94DFD00BD}"/>
              </a:ext>
            </a:extLst>
          </p:cNvPr>
          <p:cNvSpPr>
            <a:spLocks/>
          </p:cNvSpPr>
          <p:nvPr/>
        </p:nvSpPr>
        <p:spPr bwMode="auto">
          <a:xfrm rot="-5400000">
            <a:off x="2984501" y="2363787"/>
            <a:ext cx="360362" cy="2436813"/>
          </a:xfrm>
          <a:prstGeom prst="leftBrace">
            <a:avLst>
              <a:gd name="adj1" fmla="val 56351"/>
              <a:gd name="adj2" fmla="val 2715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graphicFrame>
        <p:nvGraphicFramePr>
          <p:cNvPr id="2" name="Group 185">
            <a:extLst>
              <a:ext uri="{FF2B5EF4-FFF2-40B4-BE49-F238E27FC236}">
                <a16:creationId xmlns:a16="http://schemas.microsoft.com/office/drawing/2014/main" id="{5F31F97E-5437-37BB-C1B1-348DB4073733}"/>
              </a:ext>
            </a:extLst>
          </p:cNvPr>
          <p:cNvGraphicFramePr>
            <a:graphicFrameLocks noGrp="1"/>
          </p:cNvGraphicFramePr>
          <p:nvPr/>
        </p:nvGraphicFramePr>
        <p:xfrm>
          <a:off x="1325563" y="4424363"/>
          <a:ext cx="3695700" cy="1657350"/>
        </p:xfrm>
        <a:graphic>
          <a:graphicData uri="http://schemas.openxmlformats.org/drawingml/2006/table">
            <a:tbl>
              <a:tblPr/>
              <a:tblGrid>
                <a:gridCol w="923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24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Банк №0</a:t>
                      </a:r>
                    </a:p>
                  </a:txBody>
                  <a:tcPr marL="18000" marR="18000" marT="46812" marB="468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Банк №1</a:t>
                      </a: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…….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Банк №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K–1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i+1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…….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i+K–1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0210" name="Rectangle 2">
            <a:extLst>
              <a:ext uri="{FF2B5EF4-FFF2-40B4-BE49-F238E27FC236}">
                <a16:creationId xmlns:a16="http://schemas.microsoft.com/office/drawing/2014/main" id="{EDFA5BAA-236A-0A33-DFF5-1FE0848BCE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63538"/>
            <a:ext cx="9144000" cy="64135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Оперативное запоминающее устройство </a:t>
            </a:r>
          </a:p>
        </p:txBody>
      </p:sp>
      <p:sp>
        <p:nvSpPr>
          <p:cNvPr id="21507" name="Text Box 38">
            <a:extLst>
              <a:ext uri="{FF2B5EF4-FFF2-40B4-BE49-F238E27FC236}">
                <a16:creationId xmlns:a16="http://schemas.microsoft.com/office/drawing/2014/main" id="{B42B783B-4D1F-FA06-399C-77806C25E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7795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Расслоение памяти. Модель с общим контроллером доступа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  <p:sp>
        <p:nvSpPr>
          <p:cNvPr id="21508" name="Text Box 83">
            <a:extLst>
              <a:ext uri="{FF2B5EF4-FFF2-40B4-BE49-F238E27FC236}">
                <a16:creationId xmlns:a16="http://schemas.microsoft.com/office/drawing/2014/main" id="{C3C9FDFA-24C2-72F5-7148-47D276791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75" y="2946400"/>
            <a:ext cx="3543300" cy="8953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Общий Контроллер доступа к памяти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sp>
        <p:nvSpPr>
          <p:cNvPr id="21509" name="Text Box 87">
            <a:extLst>
              <a:ext uri="{FF2B5EF4-FFF2-40B4-BE49-F238E27FC236}">
                <a16:creationId xmlns:a16="http://schemas.microsoft.com/office/drawing/2014/main" id="{569AC7FE-9F1F-A359-5150-F9CAA3203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188" y="2033588"/>
            <a:ext cx="3529012" cy="7191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Последовательность адресов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i, i+1, i+2, ..., i+K</a:t>
            </a:r>
            <a:r>
              <a:rPr lang="en-US" altLang="ru-RU" sz="2000" b="0">
                <a:latin typeface="Times New Roman" panose="02020603050405020304" pitchFamily="18" charset="0"/>
              </a:rPr>
              <a:t>–</a:t>
            </a:r>
            <a:r>
              <a:rPr lang="ru-RU" altLang="ru-RU" sz="2000" b="0">
                <a:latin typeface="Times New Roman" panose="02020603050405020304" pitchFamily="18" charset="0"/>
              </a:rPr>
              <a:t>1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000">
              <a:latin typeface="Times New Roman" panose="02020603050405020304" pitchFamily="18" charset="0"/>
            </a:endParaRPr>
          </a:p>
        </p:txBody>
      </p:sp>
      <p:sp>
        <p:nvSpPr>
          <p:cNvPr id="21510" name="Line 88">
            <a:extLst>
              <a:ext uri="{FF2B5EF4-FFF2-40B4-BE49-F238E27FC236}">
                <a16:creationId xmlns:a16="http://schemas.microsoft.com/office/drawing/2014/main" id="{A44C341C-4FEC-7084-4BDE-F7075A1840D6}"/>
              </a:ext>
            </a:extLst>
          </p:cNvPr>
          <p:cNvSpPr>
            <a:spLocks noChangeShapeType="1"/>
          </p:cNvSpPr>
          <p:nvPr/>
        </p:nvSpPr>
        <p:spPr bwMode="auto">
          <a:xfrm>
            <a:off x="6804025" y="2752725"/>
            <a:ext cx="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1630393" name="Group 185">
            <a:extLst>
              <a:ext uri="{FF2B5EF4-FFF2-40B4-BE49-F238E27FC236}">
                <a16:creationId xmlns:a16="http://schemas.microsoft.com/office/drawing/2014/main" id="{0558D509-6CC7-7971-F395-B6048C90F7E8}"/>
              </a:ext>
            </a:extLst>
          </p:cNvPr>
          <p:cNvGraphicFramePr>
            <a:graphicFrameLocks noGrp="1"/>
          </p:cNvGraphicFramePr>
          <p:nvPr/>
        </p:nvGraphicFramePr>
        <p:xfrm>
          <a:off x="4956175" y="4924425"/>
          <a:ext cx="3695700" cy="1657350"/>
        </p:xfrm>
        <a:graphic>
          <a:graphicData uri="http://schemas.openxmlformats.org/drawingml/2006/table">
            <a:tbl>
              <a:tblPr/>
              <a:tblGrid>
                <a:gridCol w="923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24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Банк №0</a:t>
                      </a:r>
                    </a:p>
                  </a:txBody>
                  <a:tcPr marL="18000" marR="18000" marT="46812" marB="468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Банк №1</a:t>
                      </a: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……..</a:t>
                      </a: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Банк №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K–1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i+1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……..</a:t>
                      </a: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i+K–1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000" marR="18000" marT="46812" marB="468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21538" name="Прямая со стрелкой 2">
            <a:extLst>
              <a:ext uri="{FF2B5EF4-FFF2-40B4-BE49-F238E27FC236}">
                <a16:creationId xmlns:a16="http://schemas.microsoft.com/office/drawing/2014/main" id="{7AA87904-C781-CF50-208F-27AF5BF9059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167313" y="3890963"/>
            <a:ext cx="1395412" cy="9525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39" name="Прямая со стрелкой 5">
            <a:extLst>
              <a:ext uri="{FF2B5EF4-FFF2-40B4-BE49-F238E27FC236}">
                <a16:creationId xmlns:a16="http://schemas.microsoft.com/office/drawing/2014/main" id="{F245461E-DC7F-FE38-1210-903A250FCA76}"/>
              </a:ext>
            </a:extLst>
          </p:cNvPr>
          <p:cNvCxnSpPr>
            <a:cxnSpLocks noChangeShapeType="1"/>
            <a:stCxn id="21508" idx="2"/>
          </p:cNvCxnSpPr>
          <p:nvPr/>
        </p:nvCxnSpPr>
        <p:spPr bwMode="auto">
          <a:xfrm>
            <a:off x="6804025" y="3841750"/>
            <a:ext cx="1504950" cy="9874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1540" name="Рисунок 9">
            <a:extLst>
              <a:ext uri="{FF2B5EF4-FFF2-40B4-BE49-F238E27FC236}">
                <a16:creationId xmlns:a16="http://schemas.microsoft.com/office/drawing/2014/main" id="{05837517-0894-A3E6-EE75-3B8CA275EF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50" y="4367213"/>
            <a:ext cx="693738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41" name="Text Box 38">
            <a:extLst>
              <a:ext uri="{FF2B5EF4-FFF2-40B4-BE49-F238E27FC236}">
                <a16:creationId xmlns:a16="http://schemas.microsoft.com/office/drawing/2014/main" id="{A34464AB-FEE2-C073-5EA6-AE57190E3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265363"/>
            <a:ext cx="4465638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При обращении к конкретному банку: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000" b="0">
                <a:latin typeface="Times New Roman" panose="02020603050405020304" pitchFamily="18" charset="0"/>
              </a:rPr>
              <a:t>повторное обращение к данному банку через  </a:t>
            </a:r>
            <a:r>
              <a:rPr lang="en-US" altLang="ru-RU" sz="2000" b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ru-RU" sz="2000" b="0" baseline="-30000">
                <a:latin typeface="Times New Roman" panose="02020603050405020304" pitchFamily="18" charset="0"/>
                <a:cs typeface="Times New Roman" panose="02020603050405020304" pitchFamily="18" charset="0"/>
              </a:rPr>
              <a:t>cycle</a:t>
            </a:r>
            <a:r>
              <a:rPr lang="ru-RU" altLang="ru-RU" sz="2000" b="0">
                <a:latin typeface="Times New Roman" panose="02020603050405020304" pitchFamily="18" charset="0"/>
              </a:rPr>
              <a:t> ;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000" b="0">
                <a:latin typeface="Times New Roman" panose="02020603050405020304" pitchFamily="18" charset="0"/>
              </a:rPr>
              <a:t>обращение к любому другому банку через </a:t>
            </a:r>
            <a:r>
              <a:rPr lang="ru-RU" altLang="ru-RU" sz="2000"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000" b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ru-RU" sz="2000" b="0" baseline="-30000">
                <a:latin typeface="Times New Roman" panose="02020603050405020304" pitchFamily="18" charset="0"/>
                <a:cs typeface="Times New Roman" panose="02020603050405020304" pitchFamily="18" charset="0"/>
              </a:rPr>
              <a:t>access</a:t>
            </a:r>
            <a:r>
              <a:rPr lang="en-US" altLang="ru-RU" sz="2000"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000" b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2000" b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Контроллер дожидается получения текущего запроса к банку и может обращаться к другому</a:t>
            </a:r>
            <a:endParaRPr lang="en-US" altLang="ru-RU" sz="2000" b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Электронная паутина">
  <a:themeElements>
    <a:clrScheme name="Электронная паутина 3">
      <a:dk1>
        <a:srgbClr val="000000"/>
      </a:dk1>
      <a:lt1>
        <a:srgbClr val="EAEAEA"/>
      </a:lt1>
      <a:dk2>
        <a:srgbClr val="333333"/>
      </a:dk2>
      <a:lt2>
        <a:srgbClr val="DDDDDD"/>
      </a:lt2>
      <a:accent1>
        <a:srgbClr val="C0C0C0"/>
      </a:accent1>
      <a:accent2>
        <a:srgbClr val="FFFFFF"/>
      </a:accent2>
      <a:accent3>
        <a:srgbClr val="F3F3F3"/>
      </a:accent3>
      <a:accent4>
        <a:srgbClr val="000000"/>
      </a:accent4>
      <a:accent5>
        <a:srgbClr val="DCDCDC"/>
      </a:accent5>
      <a:accent6>
        <a:srgbClr val="E7E7E7"/>
      </a:accent6>
      <a:hlink>
        <a:srgbClr val="5F5F5F"/>
      </a:hlink>
      <a:folHlink>
        <a:srgbClr val="969696"/>
      </a:folHlink>
    </a:clrScheme>
    <a:fontScheme name="Электронная паутин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Электронная паутина 1">
        <a:dk1>
          <a:srgbClr val="000044"/>
        </a:dk1>
        <a:lt1>
          <a:srgbClr val="FFFFFF"/>
        </a:lt1>
        <a:dk2>
          <a:srgbClr val="000066"/>
        </a:dk2>
        <a:lt2>
          <a:srgbClr val="FFCC00"/>
        </a:lt2>
        <a:accent1>
          <a:srgbClr val="9CE157"/>
        </a:accent1>
        <a:accent2>
          <a:srgbClr val="2663A0"/>
        </a:accent2>
        <a:accent3>
          <a:srgbClr val="AAAAB8"/>
        </a:accent3>
        <a:accent4>
          <a:srgbClr val="DADADA"/>
        </a:accent4>
        <a:accent5>
          <a:srgbClr val="CBEEB4"/>
        </a:accent5>
        <a:accent6>
          <a:srgbClr val="215991"/>
        </a:accent6>
        <a:hlink>
          <a:srgbClr val="F98D4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лектронная паутина 2">
        <a:dk1>
          <a:srgbClr val="000066"/>
        </a:dk1>
        <a:lt1>
          <a:srgbClr val="9CC2E8"/>
        </a:lt1>
        <a:dk2>
          <a:srgbClr val="4D4D4D"/>
        </a:dk2>
        <a:lt2>
          <a:srgbClr val="7DAFE1"/>
        </a:lt2>
        <a:accent1>
          <a:srgbClr val="26D2E4"/>
        </a:accent1>
        <a:accent2>
          <a:srgbClr val="D0E2F4"/>
        </a:accent2>
        <a:accent3>
          <a:srgbClr val="CBDDF2"/>
        </a:accent3>
        <a:accent4>
          <a:srgbClr val="000056"/>
        </a:accent4>
        <a:accent5>
          <a:srgbClr val="ACE5EF"/>
        </a:accent5>
        <a:accent6>
          <a:srgbClr val="BCCDDD"/>
        </a:accent6>
        <a:hlink>
          <a:srgbClr val="0033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лектронная паутина 3">
        <a:dk1>
          <a:srgbClr val="000000"/>
        </a:dk1>
        <a:lt1>
          <a:srgbClr val="EAEAEA"/>
        </a:lt1>
        <a:dk2>
          <a:srgbClr val="333333"/>
        </a:dk2>
        <a:lt2>
          <a:srgbClr val="DDDDDD"/>
        </a:lt2>
        <a:accent1>
          <a:srgbClr val="C0C0C0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DCDCDC"/>
        </a:accent5>
        <a:accent6>
          <a:srgbClr val="E7E7E7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лектронная паутина 4">
        <a:dk1>
          <a:srgbClr val="002E2D"/>
        </a:dk1>
        <a:lt1>
          <a:srgbClr val="FFFFFF"/>
        </a:lt1>
        <a:dk2>
          <a:srgbClr val="005250"/>
        </a:dk2>
        <a:lt2>
          <a:srgbClr val="FFCC00"/>
        </a:lt2>
        <a:accent1>
          <a:srgbClr val="9CE157"/>
        </a:accent1>
        <a:accent2>
          <a:srgbClr val="00817E"/>
        </a:accent2>
        <a:accent3>
          <a:srgbClr val="AAB3B3"/>
        </a:accent3>
        <a:accent4>
          <a:srgbClr val="DADADA"/>
        </a:accent4>
        <a:accent5>
          <a:srgbClr val="CBEEB4"/>
        </a:accent5>
        <a:accent6>
          <a:srgbClr val="007472"/>
        </a:accent6>
        <a:hlink>
          <a:srgbClr val="FFFF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лектронная паутина 5">
        <a:dk1>
          <a:srgbClr val="291A4C"/>
        </a:dk1>
        <a:lt1>
          <a:srgbClr val="FFFFFF"/>
        </a:lt1>
        <a:dk2>
          <a:srgbClr val="3B256B"/>
        </a:dk2>
        <a:lt2>
          <a:srgbClr val="FFCC00"/>
        </a:lt2>
        <a:accent1>
          <a:srgbClr val="6EBFCA"/>
        </a:accent1>
        <a:accent2>
          <a:srgbClr val="56369C"/>
        </a:accent2>
        <a:accent3>
          <a:srgbClr val="AFACBA"/>
        </a:accent3>
        <a:accent4>
          <a:srgbClr val="DADADA"/>
        </a:accent4>
        <a:accent5>
          <a:srgbClr val="BADCE1"/>
        </a:accent5>
        <a:accent6>
          <a:srgbClr val="4D308D"/>
        </a:accent6>
        <a:hlink>
          <a:srgbClr val="CCCCFF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лектронная паутина 6">
        <a:dk1>
          <a:srgbClr val="511D30"/>
        </a:dk1>
        <a:lt1>
          <a:srgbClr val="FFFFFF"/>
        </a:lt1>
        <a:dk2>
          <a:srgbClr val="6D2740"/>
        </a:dk2>
        <a:lt2>
          <a:srgbClr val="FDD409"/>
        </a:lt2>
        <a:accent1>
          <a:srgbClr val="FDB83B"/>
        </a:accent1>
        <a:accent2>
          <a:srgbClr val="9D395D"/>
        </a:accent2>
        <a:accent3>
          <a:srgbClr val="BAACAF"/>
        </a:accent3>
        <a:accent4>
          <a:srgbClr val="DADADA"/>
        </a:accent4>
        <a:accent5>
          <a:srgbClr val="FED8AF"/>
        </a:accent5>
        <a:accent6>
          <a:srgbClr val="8E3353"/>
        </a:accent6>
        <a:hlink>
          <a:srgbClr val="FF99CC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Designs\Электронная паутина.pot</Template>
  <TotalTime>9230</TotalTime>
  <Words>2250</Words>
  <Application>Microsoft Office PowerPoint</Application>
  <PresentationFormat>Экран (4:3)</PresentationFormat>
  <Paragraphs>541</Paragraphs>
  <Slides>39</Slides>
  <Notes>39</Notes>
  <HiddenSlides>2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39</vt:i4>
      </vt:variant>
    </vt:vector>
  </HeadingPairs>
  <TitlesOfParts>
    <vt:vector size="47" baseType="lpstr">
      <vt:lpstr>Times New Roman</vt:lpstr>
      <vt:lpstr>Arial</vt:lpstr>
      <vt:lpstr>Arial Black</vt:lpstr>
      <vt:lpstr>Wingdings</vt:lpstr>
      <vt:lpstr>Symbol</vt:lpstr>
      <vt:lpstr>Электронная паутина</vt:lpstr>
      <vt:lpstr>MSPhotoEd.3</vt:lpstr>
      <vt:lpstr>Microsoft Equation 3.0</vt:lpstr>
      <vt:lpstr>Операционные системы</vt:lpstr>
      <vt:lpstr>Компьютер фон Неймана</vt:lpstr>
      <vt:lpstr>Компьютер фон Неймана</vt:lpstr>
      <vt:lpstr>Оперативное запоминающее устройство</vt:lpstr>
      <vt:lpstr>Оперативное запоминающее устройство</vt:lpstr>
      <vt:lpstr>Оперативное запоминающее устройство</vt:lpstr>
      <vt:lpstr>Оперативное запоминающее устройство</vt:lpstr>
      <vt:lpstr>Оперативное запоминающее устройство </vt:lpstr>
      <vt:lpstr>Оперативное запоминающее устройство </vt:lpstr>
      <vt:lpstr>Оперативное запоминающее устройство </vt:lpstr>
      <vt:lpstr>Оперативное запоминающее устройство </vt:lpstr>
      <vt:lpstr>Центральный процессор </vt:lpstr>
      <vt:lpstr>Центральный процессор</vt:lpstr>
      <vt:lpstr>Центральный процессор </vt:lpstr>
      <vt:lpstr>Центральный процессор </vt:lpstr>
      <vt:lpstr>Аппарат прерываний</vt:lpstr>
      <vt:lpstr>Аппарат прерываний</vt:lpstr>
      <vt:lpstr>Аппарат прерываний</vt:lpstr>
      <vt:lpstr>Внешние устройства</vt:lpstr>
      <vt:lpstr>Внешние устройства</vt:lpstr>
      <vt:lpstr>Устройство последовательного доступа</vt:lpstr>
      <vt:lpstr>Устройство прямого доступа</vt:lpstr>
      <vt:lpstr>Устройство прямого доступа</vt:lpstr>
      <vt:lpstr>Модели синхронизации при обмене с внешними устройствами</vt:lpstr>
      <vt:lpstr>Иерархия устройств хранения информации</vt:lpstr>
      <vt:lpstr>Аппаратная поддержка ОС  и систем программирования</vt:lpstr>
      <vt:lpstr>Базовая аппаратная поддержка мультипрограммного режима </vt:lpstr>
      <vt:lpstr>Аппаратная поддержка программных систем и мультипрограммного режима</vt:lpstr>
      <vt:lpstr>Перемещаемость программы по ОЗУ</vt:lpstr>
      <vt:lpstr>Фрагментация памяти</vt:lpstr>
      <vt:lpstr>Виртуальная память. Базирование</vt:lpstr>
      <vt:lpstr>Виртуальная память. Базирование</vt:lpstr>
      <vt:lpstr>Виртуальная память. Базирование</vt:lpstr>
      <vt:lpstr>Виртуальная память. Базирование</vt:lpstr>
      <vt:lpstr>Виртуальная память. Страничная организация памяти</vt:lpstr>
      <vt:lpstr>Виртуальная память. Страничная организация памяти</vt:lpstr>
      <vt:lpstr>Виртуальная память. Страничная организация памяти</vt:lpstr>
      <vt:lpstr>Регистровые окна (Register windows)</vt:lpstr>
      <vt:lpstr>Аппаратная организация системного стека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 Unix: файловая система</dc:title>
  <dc:creator>Alexander</dc:creator>
  <cp:lastModifiedBy>Машечкин Игорь</cp:lastModifiedBy>
  <cp:revision>286</cp:revision>
  <dcterms:created xsi:type="dcterms:W3CDTF">2001-12-16T08:09:41Z</dcterms:created>
  <dcterms:modified xsi:type="dcterms:W3CDTF">2026-09-09T07:45:02Z</dcterms:modified>
</cp:coreProperties>
</file>