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313" r:id="rId2"/>
    <p:sldId id="314" r:id="rId3"/>
    <p:sldId id="318" r:id="rId4"/>
    <p:sldId id="369" r:id="rId5"/>
    <p:sldId id="370" r:id="rId6"/>
    <p:sldId id="371" r:id="rId7"/>
    <p:sldId id="320" r:id="rId8"/>
    <p:sldId id="365" r:id="rId9"/>
    <p:sldId id="366" r:id="rId10"/>
    <p:sldId id="367" r:id="rId11"/>
    <p:sldId id="378" r:id="rId12"/>
    <p:sldId id="368" r:id="rId13"/>
    <p:sldId id="373" r:id="rId14"/>
    <p:sldId id="374" r:id="rId1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2B2B2"/>
    <a:srgbClr val="CECECE"/>
    <a:srgbClr val="DDDDDD"/>
    <a:srgbClr val="C0C0C0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78620" autoAdjust="0"/>
  </p:normalViewPr>
  <p:slideViewPr>
    <p:cSldViewPr>
      <p:cViewPr varScale="1">
        <p:scale>
          <a:sx n="48" d="100"/>
          <a:sy n="48" d="100"/>
        </p:scale>
        <p:origin x="1380" y="40"/>
      </p:cViewPr>
      <p:guideLst>
        <p:guide orient="horz" pos="1026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5" Type="http://schemas.openxmlformats.org/officeDocument/2006/relationships/slide" Target="slides/slide9.xml"/><Relationship Id="rId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4323BEE-CEAC-7F90-6300-5DC183453F6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92CD031E-BBDA-729F-52B2-AEDA85D8C1E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DB7705B-65D5-CDAF-24C2-6E40E0779F17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046E39C3-1662-0998-0C7F-5837971DF81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E7AA758B-82D6-200B-041C-4AF7DE54952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26757F3-1614-BE8E-2AB5-0ACBC3703E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EDFA9D7-5324-4D7C-BFD9-1EF7EB318DE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22FE54E0-7402-4E49-88F9-03FE9C08F1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8098F6-C2B5-4EF9-AB11-DEA75BA3214D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AC9F46E0-749B-D742-C694-C3BB8873FE1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D55B75A7-0313-6DED-F6C2-1BE6217EB89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D369863B-AB46-A400-C1AA-5CB9C81349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1BC8F3E-555C-4A1E-8E6C-79D8775C64E7}" type="slidenum">
              <a:rPr lang="ru-RU" altLang="ru-RU"/>
              <a:pPr>
                <a:spcBef>
                  <a:spcPct val="0"/>
                </a:spcBef>
              </a:pPr>
              <a:t>12</a:t>
            </a:fld>
            <a:endParaRPr lang="ru-RU" altLang="ru-RU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894BB6D7-2C4B-3317-7AB5-8BBCE89B6A1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7812A7F9-2F5A-4CDE-B506-80EEF23CA16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C4F4F0BD-C01B-70E7-5515-DB266FDB0D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2455606-B432-4D6A-91CE-6B0405F1E87C}" type="slidenum">
              <a:rPr lang="ru-RU" altLang="ru-RU"/>
              <a:pPr>
                <a:spcBef>
                  <a:spcPct val="0"/>
                </a:spcBef>
              </a:pPr>
              <a:t>13</a:t>
            </a:fld>
            <a:endParaRPr lang="ru-RU" altLang="ru-RU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DBF35088-8C73-77DC-C59B-C2B1AAFA267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8BC766C1-91A9-5CD0-7A52-59BFDD82EB8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4D88C264-EDB0-AF08-A2B7-CD119F9299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37FEC5D-D55E-435E-94DD-CE38903D29F8}" type="slidenum">
              <a:rPr lang="ru-RU" altLang="ru-RU"/>
              <a:pPr>
                <a:spcBef>
                  <a:spcPct val="0"/>
                </a:spcBef>
              </a:pPr>
              <a:t>14</a:t>
            </a:fld>
            <a:endParaRPr lang="ru-RU" altLang="ru-RU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F6D2B297-7265-C6A8-2ABF-7613F1C6689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E8760314-4600-A60C-EDC8-825C7CD80AB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5A67345F-3964-546D-B644-016537D4A4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28DF231-8790-4CDB-93F0-9C9E5A548C15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FEFAE241-AC2F-6DEF-5621-56B5A1D9289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1A73857C-E1D7-B315-0109-8DF97139DB4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Нет не было и не будет универсальных ОС</a:t>
            </a:r>
          </a:p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5F6FB1F2-BAF8-710C-97E8-722CAB013B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79931B2-34FF-4BC6-87CA-A17E7641F3D2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5B8E280A-4D8C-F857-5F45-33636579B17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A49D0617-85B5-CB9E-5AB6-46DFF70355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D00D61E2-EB19-0044-7A24-E2528F3926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53BA8A2-D19F-4DAB-B886-3E8E1BA7E64D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F31F883C-E544-8486-D3D8-F8ACD56582B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D7FE41F7-EE67-953C-EA50-4C90E16152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/>
            <a:endParaRPr lang="ru-RU" altLang="ru-RU">
              <a:sym typeface="Symbol" panose="05050102010706020507" pitchFamily="18" charset="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FFB35AC3-1733-8C6E-2D3E-F826F5AE78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21CF30A-D92C-492D-860B-E17018077B3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282A5D63-E561-34E2-27CC-8387244C0EA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DA0EDA08-0E31-6B50-FE3B-4BA968AB14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algn="just"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6A837137-BEFA-1A9B-8F01-D09C438F1B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28CC8E3-6C8A-4A7E-A728-B2E3A45A78D3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D66F7464-A060-6150-8743-D2C621CDA20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01D72D19-6E74-581B-DE0D-01DD367EE9F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F0ECB5A9-8960-B9D7-7154-C3BE672265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7A68098-4672-475F-8D9E-2BD8A684C640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61E193A4-A9CB-DBA6-ECEA-53412BD29AD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573C2912-A946-85AB-074A-2ED9D6CBBB4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F10949BB-C504-5E0A-171A-77334ABB35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A74AEC1-6B78-461C-A3DF-F9ADBB67C8AD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8E370F66-0FA6-FAFC-8FDD-52505CE13DC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A4C04C9F-284E-7208-A441-C7852B098C5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2F49CCE0-EB80-268B-54E7-D770E0BA21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3F182ED-C4EF-4B4A-B2C7-D09608F3CBDF}" type="slidenum">
              <a:rPr lang="ru-RU" altLang="ru-RU"/>
              <a:pPr>
                <a:spcBef>
                  <a:spcPct val="0"/>
                </a:spcBef>
              </a:pPr>
              <a:t>11</a:t>
            </a:fld>
            <a:endParaRPr lang="ru-RU" altLang="ru-RU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130D4F1F-C4C7-4838-29D5-8883C595388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724D3769-F8BA-718F-99E6-D2BA48E2DC1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C152EA7-064C-9C34-3385-C5CBBB48372B}"/>
              </a:ext>
            </a:extLst>
          </p:cNvPr>
          <p:cNvGrpSpPr>
            <a:grpSpLocks/>
          </p:cNvGrpSpPr>
          <p:nvPr/>
        </p:nvGrpSpPr>
        <p:grpSpPr bwMode="auto">
          <a:xfrm>
            <a:off x="0" y="-14288"/>
            <a:ext cx="9155113" cy="6884988"/>
            <a:chOff x="0" y="-9"/>
            <a:chExt cx="5767" cy="43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70759FB-E335-D327-7A0D-FDEDE6FE20E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322 h 4320"/>
                <a:gd name="T2" fmla="*/ 1737 w 1737"/>
                <a:gd name="T3" fmla="*/ 4333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22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BFECCC-FAFB-897E-B3E6-970517A0A8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318 h 4320"/>
                <a:gd name="T2" fmla="*/ 1737 w 1737"/>
                <a:gd name="T3" fmla="*/ 4329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18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9ED498B-2DFA-3D43-B54A-E47E9D52F52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4325 h 4420"/>
                <a:gd name="T2" fmla="*/ 1739 w 1739"/>
                <a:gd name="T3" fmla="*/ 4330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4325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C595086-97FD-E64C-D430-7DC496E3012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324 h 4338"/>
                <a:gd name="T4" fmla="*/ 2080 w 2080"/>
                <a:gd name="T5" fmla="*/ 4324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C99709E-C652-B938-F0C0-A8975882EB9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07F55AE-F6A1-9C2D-24A8-19821A576F99}"/>
                </a:ext>
              </a:extLst>
            </p:cNvPr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88C41B6-7B83-F4B9-14A0-624A489AEA5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A6437BF-FA91-A31B-B64B-36B67167EF1D}"/>
                </a:ext>
              </a:extLst>
            </p:cNvPr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6A0481A-F5EB-5FF4-3DB7-E84B0A207743}"/>
                </a:ext>
              </a:extLst>
            </p:cNvPr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064E991-97D6-8A17-42FE-5E0305D46258}"/>
                </a:ext>
              </a:extLst>
            </p:cNvPr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A76D76F-FB66-B898-FC0C-8822B19F913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25C7A11D-1FCE-427C-21B8-70E67DA764BB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0" y="2441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2840BF5-0F45-0F02-A340-78C73F69E5C5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1632" y="2487"/>
              <a:ext cx="1737" cy="382"/>
            </a:xfrm>
            <a:custGeom>
              <a:avLst/>
              <a:gdLst>
                <a:gd name="T0" fmla="*/ 494 w 1737"/>
                <a:gd name="T1" fmla="*/ 381 h 4320"/>
                <a:gd name="T2" fmla="*/ 1737 w 1737"/>
                <a:gd name="T3" fmla="*/ 382 h 4320"/>
                <a:gd name="T4" fmla="*/ 524 w 1737"/>
                <a:gd name="T5" fmla="*/ 0 h 4320"/>
                <a:gd name="T6" fmla="*/ 0 w 1737"/>
                <a:gd name="T7" fmla="*/ 1 h 4320"/>
                <a:gd name="T8" fmla="*/ 494 w 1737"/>
                <a:gd name="T9" fmla="*/ 381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206B5DD-3765-B20E-4BAD-1B61051C4A96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0" y="2487"/>
              <a:ext cx="1737" cy="381"/>
            </a:xfrm>
            <a:custGeom>
              <a:avLst/>
              <a:gdLst>
                <a:gd name="T0" fmla="*/ 494 w 1737"/>
                <a:gd name="T1" fmla="*/ 380 h 4320"/>
                <a:gd name="T2" fmla="*/ 1737 w 1737"/>
                <a:gd name="T3" fmla="*/ 381 h 4320"/>
                <a:gd name="T4" fmla="*/ 524 w 1737"/>
                <a:gd name="T5" fmla="*/ 0 h 4320"/>
                <a:gd name="T6" fmla="*/ 0 w 1737"/>
                <a:gd name="T7" fmla="*/ 1 h 4320"/>
                <a:gd name="T8" fmla="*/ 494 w 1737"/>
                <a:gd name="T9" fmla="*/ 38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331DBC3A-5BF6-E9AE-AB51-9204ECCF8C8A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3744" y="2487"/>
              <a:ext cx="1739" cy="382"/>
            </a:xfrm>
            <a:custGeom>
              <a:avLst/>
              <a:gdLst>
                <a:gd name="T0" fmla="*/ 494 w 1739"/>
                <a:gd name="T1" fmla="*/ 382 h 4420"/>
                <a:gd name="T2" fmla="*/ 1739 w 1739"/>
                <a:gd name="T3" fmla="*/ 382 h 4420"/>
                <a:gd name="T4" fmla="*/ 524 w 1739"/>
                <a:gd name="T5" fmla="*/ 0 h 4420"/>
                <a:gd name="T6" fmla="*/ 0 w 1739"/>
                <a:gd name="T7" fmla="*/ 1 h 4420"/>
                <a:gd name="T8" fmla="*/ 494 w 1739"/>
                <a:gd name="T9" fmla="*/ 382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474E3426-CDC9-5348-BC7F-6204CD2371A7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1920" y="2487"/>
              <a:ext cx="2080" cy="381"/>
            </a:xfrm>
            <a:custGeom>
              <a:avLst/>
              <a:gdLst>
                <a:gd name="T0" fmla="*/ 0 w 2080"/>
                <a:gd name="T1" fmla="*/ 1 h 4338"/>
                <a:gd name="T2" fmla="*/ 1870 w 2080"/>
                <a:gd name="T3" fmla="*/ 381 h 4338"/>
                <a:gd name="T4" fmla="*/ 2080 w 2080"/>
                <a:gd name="T5" fmla="*/ 381 h 4338"/>
                <a:gd name="T6" fmla="*/ 1033 w 2080"/>
                <a:gd name="T7" fmla="*/ 0 h 4338"/>
                <a:gd name="T8" fmla="*/ 0 w 2080"/>
                <a:gd name="T9" fmla="*/ 1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EF0DAE70-AC9E-35EC-6C37-C7B515A2B3E1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7" y="2456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3F27399-E379-A16A-040A-7ADC537405F7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2583" y="2449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CB71C70C-C0C8-EB54-47D6-2C3797B729A2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148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7137E6B2-F34E-6E2B-8E53-6E4E632B699E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76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BA0CEFE1-7E16-D2AC-9246-B98C178626AA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31" y="2385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F2E8C7FC-57E3-6F6F-2895-DC056FAFFEA0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576" y="2441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89A117CD-07DF-C455-AB54-9DEF3EBC3029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240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FBEC320E-B5E9-9558-9FF3-E625FFE992EE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036" y="2489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AC808D05-96F0-15B9-3D1D-9BD0E9C14EEE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984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1B16951-D31E-D155-F2CE-07717D5608B7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456" y="2441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CD58655A-74D4-FE8F-1361-62A9D737345C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0" y="2462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" name="Rectangle 30">
              <a:extLst>
                <a:ext uri="{FF2B5EF4-FFF2-40B4-BE49-F238E27FC236}">
                  <a16:creationId xmlns:a16="http://schemas.microsoft.com/office/drawing/2014/main" id="{83957ED0-8C16-0B17-8DA6-5742C8B4EC2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2880"/>
              <a:ext cx="5760" cy="57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C7A53867-65C7-63A0-DCC1-531AFA97A4E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3408"/>
              <a:ext cx="5760" cy="9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pic>
          <p:nvPicPr>
            <p:cNvPr id="32" name="Picture 32" descr="BTZBUL1A">
              <a:extLst>
                <a:ext uri="{FF2B5EF4-FFF2-40B4-BE49-F238E27FC236}">
                  <a16:creationId xmlns:a16="http://schemas.microsoft.com/office/drawing/2014/main" id="{40909BC3-638B-2BC6-EB74-C74116048B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" y="1650"/>
              <a:ext cx="20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29" name="Rectangle 33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30" name="Rectangle 34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3" name="Rectangle 35">
            <a:extLst>
              <a:ext uri="{FF2B5EF4-FFF2-40B4-BE49-F238E27FC236}">
                <a16:creationId xmlns:a16="http://schemas.microsoft.com/office/drawing/2014/main" id="{97DB74FC-AAD7-127E-3118-8572F4B61D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1A773D03-F49B-EE03-D8B7-6607CDC7C8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37">
            <a:extLst>
              <a:ext uri="{FF2B5EF4-FFF2-40B4-BE49-F238E27FC236}">
                <a16:creationId xmlns:a16="http://schemas.microsoft.com/office/drawing/2014/main" id="{D060044F-B27B-5CE1-3932-98D65D0664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EEF68C5-6C9C-4E80-B133-DBEEC465309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568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82B88A23-AC4C-4721-086B-C678EFAB0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4D81F731-757C-B6C0-4553-1878D54ACD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F18FF1A4-4285-67C8-5F5E-A9F5202F18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5D472B-A6CD-4013-A709-97F1778F43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074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465138"/>
            <a:ext cx="1943100" cy="56308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465138"/>
            <a:ext cx="5676900" cy="56308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E68B2481-B253-CA37-828C-1FAD54D943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7E6B25EE-C4E9-B6E6-429C-299FAAC47C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CF4DD0F8-CCF1-B12F-0AC8-7CCC4EF41C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78E64B-67C7-4793-AE1B-4F171AC21C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640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8F7DD8CF-8010-18E1-32D1-C444067E6E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145D12BB-C626-5B52-F4A1-D500B170E1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1DB0F542-DE78-21D3-2C9F-34EEC796A4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F6E3D4-3236-4D2E-8396-D34842C47BE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270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8B4EA3BB-61E9-653A-1F66-2BC718C06A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C28B23A1-9E61-BF24-5817-1F57B2C462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017F67A9-226B-28C5-56B9-FEE5780E65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A6140C-6754-4C41-B0A6-7FB58454172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9168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5DB47CBC-2FEE-F97F-3C3B-5C499CAC58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0FE46B56-D0CB-FD01-C94B-8D9F30775B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B849AE58-647D-95D3-B7A7-4BFD1B311C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A12683-FF21-4434-A159-F10933E196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6593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2">
            <a:extLst>
              <a:ext uri="{FF2B5EF4-FFF2-40B4-BE49-F238E27FC236}">
                <a16:creationId xmlns:a16="http://schemas.microsoft.com/office/drawing/2014/main" id="{5404BE6C-6AE0-D219-6B2A-40B85500F1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3">
            <a:extLst>
              <a:ext uri="{FF2B5EF4-FFF2-40B4-BE49-F238E27FC236}">
                <a16:creationId xmlns:a16="http://schemas.microsoft.com/office/drawing/2014/main" id="{16C0A97E-A8A1-3D4C-D797-999BB8944F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216E1275-16C8-0BDA-0973-27CED9A89B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60A365-F73D-412F-B1D7-686C5D5CD4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1137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0070C918-85DF-CCA2-46FC-197FC245F0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4B232A82-B070-CD35-47F6-C7A578C8B7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4">
            <a:extLst>
              <a:ext uri="{FF2B5EF4-FFF2-40B4-BE49-F238E27FC236}">
                <a16:creationId xmlns:a16="http://schemas.microsoft.com/office/drawing/2014/main" id="{15E87D41-4A0F-39E6-E3C5-05DF540746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03323F-817C-40E4-9CF6-8A3EFE51F1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1519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2">
            <a:extLst>
              <a:ext uri="{FF2B5EF4-FFF2-40B4-BE49-F238E27FC236}">
                <a16:creationId xmlns:a16="http://schemas.microsoft.com/office/drawing/2014/main" id="{47387C9D-292E-3AE8-D4FE-9311F5E0CA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3">
            <a:extLst>
              <a:ext uri="{FF2B5EF4-FFF2-40B4-BE49-F238E27FC236}">
                <a16:creationId xmlns:a16="http://schemas.microsoft.com/office/drawing/2014/main" id="{ED129074-7931-07EF-0D26-9C3860D5A0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4">
            <a:extLst>
              <a:ext uri="{FF2B5EF4-FFF2-40B4-BE49-F238E27FC236}">
                <a16:creationId xmlns:a16="http://schemas.microsoft.com/office/drawing/2014/main" id="{80442729-5FAA-B90D-24E2-54FE601414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742927-1CF2-4115-8EA3-04D36D983F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614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5BE5FCDD-9DE3-CDFA-B789-C6BF596C15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12498ECD-A62C-39DE-0184-B097A6FBBB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6CD83430-5710-3ED4-EA5F-B04739CB64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508534-6696-4082-9167-8ED55C0B00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777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55201743-F141-EA45-325E-12F10C40BC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59165586-5849-177D-7B4B-8F62E69A71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EE01DBFD-4CA8-2451-1732-35F7E6F396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C64D31-430D-482D-A513-1166665549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458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BC9F3BC3-FCCF-521B-98F3-6473CE26EFC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FCD4BB8D-398B-D1DF-789C-A552A172830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322 h 4320"/>
                <a:gd name="T2" fmla="*/ 1737 w 1737"/>
                <a:gd name="T3" fmla="*/ 4333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22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6272C9DC-1A9E-F090-D814-3D082A0CAC3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318 h 4320"/>
                <a:gd name="T2" fmla="*/ 1737 w 1737"/>
                <a:gd name="T3" fmla="*/ 4329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18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Freeform 5">
              <a:extLst>
                <a:ext uri="{FF2B5EF4-FFF2-40B4-BE49-F238E27FC236}">
                  <a16:creationId xmlns:a16="http://schemas.microsoft.com/office/drawing/2014/main" id="{7B0B1D63-49B3-CF5E-1BC5-4F407B1353A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4325 h 4420"/>
                <a:gd name="T2" fmla="*/ 1739 w 1739"/>
                <a:gd name="T3" fmla="*/ 4330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4325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7AE76C84-1254-B6EA-3278-7C7F0049F61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324 h 4338"/>
                <a:gd name="T4" fmla="*/ 2080 w 2080"/>
                <a:gd name="T5" fmla="*/ 4324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" name="Freeform 7">
              <a:extLst>
                <a:ext uri="{FF2B5EF4-FFF2-40B4-BE49-F238E27FC236}">
                  <a16:creationId xmlns:a16="http://schemas.microsoft.com/office/drawing/2014/main" id="{DBA437F5-B20F-1CA9-E535-F23C6870481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0" name="Freeform 8">
              <a:extLst>
                <a:ext uri="{FF2B5EF4-FFF2-40B4-BE49-F238E27FC236}">
                  <a16:creationId xmlns:a16="http://schemas.microsoft.com/office/drawing/2014/main" id="{6634FD5F-EE1E-14D7-223C-E08C434CEB22}"/>
                </a:ext>
              </a:extLst>
            </p:cNvPr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1" name="Freeform 9">
              <a:extLst>
                <a:ext uri="{FF2B5EF4-FFF2-40B4-BE49-F238E27FC236}">
                  <a16:creationId xmlns:a16="http://schemas.microsoft.com/office/drawing/2014/main" id="{3C50BEFF-65F6-4488-B440-778D7A64A6C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2" name="Freeform 10">
              <a:extLst>
                <a:ext uri="{FF2B5EF4-FFF2-40B4-BE49-F238E27FC236}">
                  <a16:creationId xmlns:a16="http://schemas.microsoft.com/office/drawing/2014/main" id="{055FDBE4-43A0-5F47-1519-812E00E81BAE}"/>
                </a:ext>
              </a:extLst>
            </p:cNvPr>
            <p:cNvSpPr>
              <a:spLocks/>
            </p:cNvSpPr>
            <p:nvPr userDrawn="1"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3" name="Freeform 11">
              <a:extLst>
                <a:ext uri="{FF2B5EF4-FFF2-40B4-BE49-F238E27FC236}">
                  <a16:creationId xmlns:a16="http://schemas.microsoft.com/office/drawing/2014/main" id="{09744984-9EDB-400A-CE57-32FE7848EF8A}"/>
                </a:ext>
              </a:extLst>
            </p:cNvPr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4" name="Freeform 12">
              <a:extLst>
                <a:ext uri="{FF2B5EF4-FFF2-40B4-BE49-F238E27FC236}">
                  <a16:creationId xmlns:a16="http://schemas.microsoft.com/office/drawing/2014/main" id="{37146868-090A-9105-4537-F38AE9F8E20A}"/>
                </a:ext>
              </a:extLst>
            </p:cNvPr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5" name="Freeform 13">
              <a:extLst>
                <a:ext uri="{FF2B5EF4-FFF2-40B4-BE49-F238E27FC236}">
                  <a16:creationId xmlns:a16="http://schemas.microsoft.com/office/drawing/2014/main" id="{DBD39050-CC34-E51A-8B5C-FC129E917CA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043" name="Rectangle 14">
              <a:extLst>
                <a:ext uri="{FF2B5EF4-FFF2-40B4-BE49-F238E27FC236}">
                  <a16:creationId xmlns:a16="http://schemas.microsoft.com/office/drawing/2014/main" id="{9D684762-D448-D906-9F5C-8A64C4A1B9E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1044" name="Freeform 15">
              <a:extLst>
                <a:ext uri="{FF2B5EF4-FFF2-40B4-BE49-F238E27FC236}">
                  <a16:creationId xmlns:a16="http://schemas.microsoft.com/office/drawing/2014/main" id="{F6A92B58-1ECD-A384-F40A-6BEA184BBA8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381 h 4320"/>
                <a:gd name="T2" fmla="*/ 1737 w 1737"/>
                <a:gd name="T3" fmla="*/ 382 h 4320"/>
                <a:gd name="T4" fmla="*/ 524 w 1737"/>
                <a:gd name="T5" fmla="*/ 0 h 4320"/>
                <a:gd name="T6" fmla="*/ 0 w 1737"/>
                <a:gd name="T7" fmla="*/ 1 h 4320"/>
                <a:gd name="T8" fmla="*/ 494 w 1737"/>
                <a:gd name="T9" fmla="*/ 381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Freeform 16">
              <a:extLst>
                <a:ext uri="{FF2B5EF4-FFF2-40B4-BE49-F238E27FC236}">
                  <a16:creationId xmlns:a16="http://schemas.microsoft.com/office/drawing/2014/main" id="{21E58725-179F-6800-391A-E7F9265DDA0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380 h 4320"/>
                <a:gd name="T2" fmla="*/ 1737 w 1737"/>
                <a:gd name="T3" fmla="*/ 381 h 4320"/>
                <a:gd name="T4" fmla="*/ 524 w 1737"/>
                <a:gd name="T5" fmla="*/ 0 h 4320"/>
                <a:gd name="T6" fmla="*/ 0 w 1737"/>
                <a:gd name="T7" fmla="*/ 1 h 4320"/>
                <a:gd name="T8" fmla="*/ 494 w 1737"/>
                <a:gd name="T9" fmla="*/ 38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Freeform 17">
              <a:extLst>
                <a:ext uri="{FF2B5EF4-FFF2-40B4-BE49-F238E27FC236}">
                  <a16:creationId xmlns:a16="http://schemas.microsoft.com/office/drawing/2014/main" id="{B53E9876-4082-0123-2814-61BBF444FC7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382 h 4420"/>
                <a:gd name="T2" fmla="*/ 1739 w 1739"/>
                <a:gd name="T3" fmla="*/ 382 h 4420"/>
                <a:gd name="T4" fmla="*/ 524 w 1739"/>
                <a:gd name="T5" fmla="*/ 0 h 4420"/>
                <a:gd name="T6" fmla="*/ 0 w 1739"/>
                <a:gd name="T7" fmla="*/ 1 h 4420"/>
                <a:gd name="T8" fmla="*/ 494 w 1739"/>
                <a:gd name="T9" fmla="*/ 382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Freeform 18">
              <a:extLst>
                <a:ext uri="{FF2B5EF4-FFF2-40B4-BE49-F238E27FC236}">
                  <a16:creationId xmlns:a16="http://schemas.microsoft.com/office/drawing/2014/main" id="{2BD9E07B-5A0F-7B83-B648-700E1CC66D6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1 h 4338"/>
                <a:gd name="T2" fmla="*/ 1870 w 2080"/>
                <a:gd name="T3" fmla="*/ 381 h 4338"/>
                <a:gd name="T4" fmla="*/ 2080 w 2080"/>
                <a:gd name="T5" fmla="*/ 381 h 4338"/>
                <a:gd name="T6" fmla="*/ 1033 w 2080"/>
                <a:gd name="T7" fmla="*/ 0 h 4338"/>
                <a:gd name="T8" fmla="*/ 0 w 2080"/>
                <a:gd name="T9" fmla="*/ 1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Rectangle 19">
              <a:extLst>
                <a:ext uri="{FF2B5EF4-FFF2-40B4-BE49-F238E27FC236}">
                  <a16:creationId xmlns:a16="http://schemas.microsoft.com/office/drawing/2014/main" id="{2CDBEA56-01E9-E243-3006-750F5E0D1BE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3092" name="Freeform 20">
              <a:extLst>
                <a:ext uri="{FF2B5EF4-FFF2-40B4-BE49-F238E27FC236}">
                  <a16:creationId xmlns:a16="http://schemas.microsoft.com/office/drawing/2014/main" id="{A7BF2202-AB81-6043-886C-F9721E1C79D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3" name="Freeform 21">
              <a:extLst>
                <a:ext uri="{FF2B5EF4-FFF2-40B4-BE49-F238E27FC236}">
                  <a16:creationId xmlns:a16="http://schemas.microsoft.com/office/drawing/2014/main" id="{526DF07E-F286-6CE7-0F5E-CF01D4D48847}"/>
                </a:ext>
              </a:extLst>
            </p:cNvPr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4" name="Freeform 22">
              <a:extLst>
                <a:ext uri="{FF2B5EF4-FFF2-40B4-BE49-F238E27FC236}">
                  <a16:creationId xmlns:a16="http://schemas.microsoft.com/office/drawing/2014/main" id="{664C0E8C-0BA5-B3B7-1DA7-175D1ED49715}"/>
                </a:ext>
              </a:extLst>
            </p:cNvPr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5" name="Freeform 23">
              <a:extLst>
                <a:ext uri="{FF2B5EF4-FFF2-40B4-BE49-F238E27FC236}">
                  <a16:creationId xmlns:a16="http://schemas.microsoft.com/office/drawing/2014/main" id="{3FB6ED5C-7355-0555-2A55-C096B424675B}"/>
                </a:ext>
              </a:extLst>
            </p:cNvPr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6" name="Freeform 24">
              <a:extLst>
                <a:ext uri="{FF2B5EF4-FFF2-40B4-BE49-F238E27FC236}">
                  <a16:creationId xmlns:a16="http://schemas.microsoft.com/office/drawing/2014/main" id="{B8E78306-0556-9556-1260-3B8A9BE14003}"/>
                </a:ext>
              </a:extLst>
            </p:cNvPr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7" name="Freeform 25">
              <a:extLst>
                <a:ext uri="{FF2B5EF4-FFF2-40B4-BE49-F238E27FC236}">
                  <a16:creationId xmlns:a16="http://schemas.microsoft.com/office/drawing/2014/main" id="{2E574875-92CE-CBDD-E7B7-DB9B1F95459C}"/>
                </a:ext>
              </a:extLst>
            </p:cNvPr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8" name="Freeform 26">
              <a:extLst>
                <a:ext uri="{FF2B5EF4-FFF2-40B4-BE49-F238E27FC236}">
                  <a16:creationId xmlns:a16="http://schemas.microsoft.com/office/drawing/2014/main" id="{B1026DE4-C913-3D97-B4A4-3D8D863D4D0C}"/>
                </a:ext>
              </a:extLst>
            </p:cNvPr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9" name="Freeform 27">
              <a:extLst>
                <a:ext uri="{FF2B5EF4-FFF2-40B4-BE49-F238E27FC236}">
                  <a16:creationId xmlns:a16="http://schemas.microsoft.com/office/drawing/2014/main" id="{3C807EB4-719A-753B-9AB2-94B95FB1BE67}"/>
                </a:ext>
              </a:extLst>
            </p:cNvPr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100" name="Freeform 28">
              <a:extLst>
                <a:ext uri="{FF2B5EF4-FFF2-40B4-BE49-F238E27FC236}">
                  <a16:creationId xmlns:a16="http://schemas.microsoft.com/office/drawing/2014/main" id="{06973DEF-D162-C4DB-A118-A53CC4C4D02B}"/>
                </a:ext>
              </a:extLst>
            </p:cNvPr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101" name="Rectangle 29">
              <a:extLst>
                <a:ext uri="{FF2B5EF4-FFF2-40B4-BE49-F238E27FC236}">
                  <a16:creationId xmlns:a16="http://schemas.microsoft.com/office/drawing/2014/main" id="{39B6DD2A-D563-32D5-DCDD-B98D9BE4B26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sp>
        <p:nvSpPr>
          <p:cNvPr id="1027" name="Rectangle 30">
            <a:extLst>
              <a:ext uri="{FF2B5EF4-FFF2-40B4-BE49-F238E27FC236}">
                <a16:creationId xmlns:a16="http://schemas.microsoft.com/office/drawing/2014/main" id="{32B8C5D8-7212-FA3A-74BF-B0315B56EC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5138"/>
            <a:ext cx="77724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8" name="Rectangle 31">
            <a:extLst>
              <a:ext uri="{FF2B5EF4-FFF2-40B4-BE49-F238E27FC236}">
                <a16:creationId xmlns:a16="http://schemas.microsoft.com/office/drawing/2014/main" id="{1578DDB4-CFA0-6685-9BF8-8FBDF08361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3104" name="Rectangle 32">
            <a:extLst>
              <a:ext uri="{FF2B5EF4-FFF2-40B4-BE49-F238E27FC236}">
                <a16:creationId xmlns:a16="http://schemas.microsoft.com/office/drawing/2014/main" id="{F4195D3D-FBEB-BE34-FA2F-8C64FA690B8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27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05" name="Rectangle 33">
            <a:extLst>
              <a:ext uri="{FF2B5EF4-FFF2-40B4-BE49-F238E27FC236}">
                <a16:creationId xmlns:a16="http://schemas.microsoft.com/office/drawing/2014/main" id="{7DED543B-FCDD-6F86-7E80-0A6C49D2E43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1188" y="631348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06" name="Rectangle 34">
            <a:extLst>
              <a:ext uri="{FF2B5EF4-FFF2-40B4-BE49-F238E27FC236}">
                <a16:creationId xmlns:a16="http://schemas.microsoft.com/office/drawing/2014/main" id="{ADF6D7DD-B4B1-210C-E06B-84B28E09F5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01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fld id="{0AE0E85B-58C2-4F86-9571-6C1B341E611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5DF1A282-1914-CC88-055E-6144422B75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8636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Операционные системы</a:t>
            </a:r>
          </a:p>
        </p:txBody>
      </p:sp>
      <p:sp>
        <p:nvSpPr>
          <p:cNvPr id="135172" name="Rectangle 4">
            <a:extLst>
              <a:ext uri="{FF2B5EF4-FFF2-40B4-BE49-F238E27FC236}">
                <a16:creationId xmlns:a16="http://schemas.microsoft.com/office/drawing/2014/main" id="{499B3D98-C611-FB4C-49CB-81AA89EB9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49313"/>
            <a:ext cx="91440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Введение (часть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  <p:sp>
        <p:nvSpPr>
          <p:cNvPr id="4100" name="Text Box 5">
            <a:extLst>
              <a:ext uri="{FF2B5EF4-FFF2-40B4-BE49-F238E27FC236}">
                <a16:creationId xmlns:a16="http://schemas.microsoft.com/office/drawing/2014/main" id="{21A01EE3-D97C-56F7-8B4C-B94DC23E6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700213"/>
            <a:ext cx="89646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SzPct val="85000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AutoNum type="arabicPeriod" startAt="4"/>
            </a:pPr>
            <a:r>
              <a:rPr lang="ru-RU" altLang="ru-RU">
                <a:latin typeface="Times New Roman" panose="02020603050405020304" pitchFamily="18" charset="0"/>
              </a:rPr>
              <a:t>Основы архитектуры операционных систем</a:t>
            </a:r>
          </a:p>
        </p:txBody>
      </p:sp>
      <p:sp>
        <p:nvSpPr>
          <p:cNvPr id="4101" name="Text Box 6">
            <a:extLst>
              <a:ext uri="{FF2B5EF4-FFF2-40B4-BE49-F238E27FC236}">
                <a16:creationId xmlns:a16="http://schemas.microsoft.com/office/drawing/2014/main" id="{8AC9C37F-2B96-C43F-2C5E-48553D492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2211388"/>
            <a:ext cx="8250237" cy="411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12788" indent="-712788">
              <a:spcBef>
                <a:spcPct val="20000"/>
              </a:spcBef>
              <a:buSzPct val="85000"/>
              <a:buBlip>
                <a:blip r:embed="rId2"/>
              </a:buBlip>
              <a:tabLst>
                <a:tab pos="712788" algn="l"/>
                <a:tab pos="1706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4.1.	Базовые понятия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4.2.	Свойства ОС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4.3.	Структура ОС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4.4.	Логические функции ОС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4.5.	Типы ОС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	4.5.1.	Пакетная ОС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	4.5.2.	Системы разделения времени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	4.5.3.	ОС реального времени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4.6.	Сетевые и распределённые ОС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3" name="Rectangle 3">
            <a:extLst>
              <a:ext uri="{FF2B5EF4-FFF2-40B4-BE49-F238E27FC236}">
                <a16:creationId xmlns:a16="http://schemas.microsoft.com/office/drawing/2014/main" id="{7E4D7C12-89C4-7F72-C5CF-3254864E6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 разделения времени</a:t>
            </a:r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1788A976-6353-E145-A079-3DCAE7C0E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692150"/>
            <a:ext cx="8964613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К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вант времени ЦП</a:t>
            </a:r>
            <a: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некоторый фиксированный ОС промежуток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работы ЦП</a:t>
            </a:r>
            <a:r>
              <a:rPr lang="ru-RU" altLang="ru-RU" sz="280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0484" name="Rectangle 6">
            <a:extLst>
              <a:ext uri="{FF2B5EF4-FFF2-40B4-BE49-F238E27FC236}">
                <a16:creationId xmlns:a16="http://schemas.microsoft.com/office/drawing/2014/main" id="{E5B8D0EF-7C04-CE52-D831-B84725A16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6475"/>
            <a:ext cx="8909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79388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Переключение выполнения процессов происходит:</a:t>
            </a:r>
          </a:p>
        </p:txBody>
      </p:sp>
      <p:sp>
        <p:nvSpPr>
          <p:cNvPr id="20485" name="Rectangle 10">
            <a:extLst>
              <a:ext uri="{FF2B5EF4-FFF2-40B4-BE49-F238E27FC236}">
                <a16:creationId xmlns:a16="http://schemas.microsoft.com/office/drawing/2014/main" id="{A5103BA8-8EC4-F718-EA63-DBB2E056B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38" y="3216275"/>
            <a:ext cx="7993062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исчерпался выделенный квант времени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выполнение процесса завершено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возникло прерывание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зацикливания процесса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21541E07-4EDE-C16E-574C-857AA7496053}"/>
              </a:ext>
            </a:extLst>
          </p:cNvPr>
          <p:cNvSpPr txBox="1">
            <a:spLocks/>
          </p:cNvSpPr>
          <p:nvPr/>
        </p:nvSpPr>
        <p:spPr bwMode="auto">
          <a:xfrm>
            <a:off x="604838" y="509588"/>
            <a:ext cx="78867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8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 Black" pitchFamily="34" charset="0"/>
              </a:defRPr>
            </a:lvl9pPr>
          </a:lstStyle>
          <a:p>
            <a:pPr>
              <a:defRPr/>
            </a:pPr>
            <a:r>
              <a:rPr lang="ru-RU" kern="0" dirty="0"/>
              <a:t>Модель организации планирования процессов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540FE14-236E-4F1C-5991-864CBE6EAF47}"/>
              </a:ext>
            </a:extLst>
          </p:cNvPr>
          <p:cNvSpPr/>
          <p:nvPr/>
        </p:nvSpPr>
        <p:spPr>
          <a:xfrm>
            <a:off x="3168650" y="1924050"/>
            <a:ext cx="2225675" cy="3825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chemeClr val="tx1"/>
                </a:solidFill>
              </a:rPr>
              <a:t>Смесь процессов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B12B4D7-413C-8919-07CE-AB2E25CEA30F}"/>
              </a:ext>
            </a:extLst>
          </p:cNvPr>
          <p:cNvSpPr/>
          <p:nvPr/>
        </p:nvSpPr>
        <p:spPr>
          <a:xfrm>
            <a:off x="639763" y="2781300"/>
            <a:ext cx="2227262" cy="36036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Интерактивные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FCE0B18-9588-277C-EDD4-9B8D1B98A394}"/>
              </a:ext>
            </a:extLst>
          </p:cNvPr>
          <p:cNvSpPr/>
          <p:nvPr/>
        </p:nvSpPr>
        <p:spPr>
          <a:xfrm>
            <a:off x="3168650" y="2781300"/>
            <a:ext cx="2225675" cy="36036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Счет-отладка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D185CEC-E269-1E49-8F4E-244E647FD113}"/>
              </a:ext>
            </a:extLst>
          </p:cNvPr>
          <p:cNvSpPr/>
          <p:nvPr/>
        </p:nvSpPr>
        <p:spPr>
          <a:xfrm>
            <a:off x="5695950" y="2770188"/>
            <a:ext cx="2227263" cy="36036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Основной счет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15E98F-2E99-A9AA-D0C4-F73A8C6230F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166752" y="3210064"/>
            <a:ext cx="1172497" cy="369332"/>
          </a:xfrm>
          <a:prstGeom prst="rect">
            <a:avLst/>
          </a:prstGeom>
          <a:blipFill rotWithShape="0">
            <a:blip r:embed="rId3"/>
            <a:stretch>
              <a:fillRect b="-16667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9305DB-62DB-5B22-587F-8D3B2AE5E29A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695178" y="3207892"/>
            <a:ext cx="1172497" cy="369332"/>
          </a:xfrm>
          <a:prstGeom prst="rect">
            <a:avLst/>
          </a:prstGeom>
          <a:blipFill rotWithShape="0">
            <a:blip r:embed="rId4"/>
            <a:stretch>
              <a:fillRect b="-14754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995886-E515-7B85-4632-1464A225E9A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223604" y="3207892"/>
            <a:ext cx="1172497" cy="369332"/>
          </a:xfrm>
          <a:prstGeom prst="rect">
            <a:avLst/>
          </a:prstGeom>
          <a:blipFill rotWithShape="0">
            <a:blip r:embed="rId5"/>
            <a:stretch>
              <a:fillRect b="-14754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1833A251-2828-1675-1AF5-48C08D070072}"/>
              </a:ext>
            </a:extLst>
          </p:cNvPr>
          <p:cNvCxnSpPr>
            <a:stCxn id="16" idx="2"/>
            <a:endCxn id="18" idx="0"/>
          </p:cNvCxnSpPr>
          <p:nvPr/>
        </p:nvCxnSpPr>
        <p:spPr>
          <a:xfrm>
            <a:off x="4281488" y="2306638"/>
            <a:ext cx="0" cy="474662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1025F9C6-5327-2E5D-6A27-F3C7D5A7B2A9}"/>
              </a:ext>
            </a:extLst>
          </p:cNvPr>
          <p:cNvCxnSpPr>
            <a:endCxn id="19" idx="0"/>
          </p:cNvCxnSpPr>
          <p:nvPr/>
        </p:nvCxnSpPr>
        <p:spPr>
          <a:xfrm>
            <a:off x="5394325" y="2306638"/>
            <a:ext cx="1416050" cy="463550"/>
          </a:xfrm>
          <a:prstGeom prst="straightConnector1">
            <a:avLst/>
          </a:prstGeom>
          <a:ln w="12700">
            <a:solidFill>
              <a:schemeClr val="bg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F8393297-2557-1970-4ECA-2C7004044001}"/>
              </a:ext>
            </a:extLst>
          </p:cNvPr>
          <p:cNvCxnSpPr>
            <a:endCxn id="17" idx="0"/>
          </p:cNvCxnSpPr>
          <p:nvPr/>
        </p:nvCxnSpPr>
        <p:spPr>
          <a:xfrm flipH="1">
            <a:off x="1752600" y="2306638"/>
            <a:ext cx="1416050" cy="474662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DE1D2A0-5E18-88BC-55B9-40E6EDD77DB9}"/>
              </a:ext>
            </a:extLst>
          </p:cNvPr>
          <p:cNvCxnSpPr>
            <a:cxnSpLocks/>
          </p:cNvCxnSpPr>
          <p:nvPr/>
        </p:nvCxnSpPr>
        <p:spPr>
          <a:xfrm>
            <a:off x="736600" y="4848225"/>
            <a:ext cx="7421563" cy="0"/>
          </a:xfrm>
          <a:prstGeom prst="line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07922F9-DA68-6805-085E-153FC9C09CD9}"/>
              </a:ext>
            </a:extLst>
          </p:cNvPr>
          <p:cNvSpPr/>
          <p:nvPr/>
        </p:nvSpPr>
        <p:spPr>
          <a:xfrm>
            <a:off x="746125" y="4745038"/>
            <a:ext cx="33338" cy="201612"/>
          </a:xfrm>
          <a:prstGeom prst="rect">
            <a:avLst/>
          </a:prstGeom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22543" name="TextBox 27">
            <a:extLst>
              <a:ext uri="{FF2B5EF4-FFF2-40B4-BE49-F238E27FC236}">
                <a16:creationId xmlns:a16="http://schemas.microsoft.com/office/drawing/2014/main" id="{F69F3216-43D5-AEEA-5C3F-8E3649223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763" y="4889500"/>
            <a:ext cx="298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0</a:t>
            </a:r>
            <a:endParaRPr lang="ru-RU" altLang="ru-RU" sz="1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2544" name="TextBox 28">
            <a:extLst>
              <a:ext uri="{FF2B5EF4-FFF2-40B4-BE49-F238E27FC236}">
                <a16:creationId xmlns:a16="http://schemas.microsoft.com/office/drawing/2014/main" id="{5738638E-6654-5431-B400-D4312BEEF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7363" y="4884738"/>
            <a:ext cx="301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8</a:t>
            </a:r>
            <a:endParaRPr lang="ru-RU" altLang="ru-RU" sz="1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2545" name="TextBox 29">
            <a:extLst>
              <a:ext uri="{FF2B5EF4-FFF2-40B4-BE49-F238E27FC236}">
                <a16:creationId xmlns:a16="http://schemas.microsoft.com/office/drawing/2014/main" id="{D162CCDE-371D-643A-D659-4E6A8A307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7788" y="4889500"/>
            <a:ext cx="4175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16</a:t>
            </a:r>
            <a:endParaRPr lang="ru-RU" altLang="ru-RU" sz="1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2546" name="TextBox 30">
            <a:extLst>
              <a:ext uri="{FF2B5EF4-FFF2-40B4-BE49-F238E27FC236}">
                <a16:creationId xmlns:a16="http://schemas.microsoft.com/office/drawing/2014/main" id="{5F62CA6E-9B9A-FF4F-125B-BCB30FA2E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363" y="4881563"/>
            <a:ext cx="642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24</a:t>
            </a:r>
            <a:endParaRPr lang="ru-RU" altLang="ru-RU" sz="1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713ED8-3866-17B5-14BD-85B90A1A730F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996318" y="4371880"/>
            <a:ext cx="1919522" cy="375872"/>
          </a:xfrm>
          <a:prstGeom prst="rect">
            <a:avLst/>
          </a:prstGeom>
          <a:blipFill rotWithShape="0">
            <a:blip r:embed="rId7"/>
            <a:stretch>
              <a:fillRect b="-14516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90BE8E-1529-D009-B215-74C91DA082F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319850" y="4371880"/>
            <a:ext cx="1919522" cy="373885"/>
          </a:xfrm>
          <a:prstGeom prst="rect">
            <a:avLst/>
          </a:prstGeom>
          <a:blipFill rotWithShape="0">
            <a:blip r:embed="rId8"/>
            <a:stretch>
              <a:fillRect b="-14516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F21324-1356-F9D5-4C0F-C0ED293AFA4E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360530" y="4371880"/>
            <a:ext cx="1919522" cy="374461"/>
          </a:xfrm>
          <a:prstGeom prst="rect">
            <a:avLst/>
          </a:prstGeom>
          <a:blipFill rotWithShape="0">
            <a:blip r:embed="rId9"/>
            <a:stretch>
              <a:fillRect b="-14516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2550" name="TextBox 34">
            <a:extLst>
              <a:ext uri="{FF2B5EF4-FFF2-40B4-BE49-F238E27FC236}">
                <a16:creationId xmlns:a16="http://schemas.microsoft.com/office/drawing/2014/main" id="{AC41526E-C017-3B60-291D-B99448156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4488" y="4797425"/>
            <a:ext cx="2984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40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endParaRPr lang="ru-RU" altLang="ru-RU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3010DEE-36B9-CFF1-9539-C55738AFD16F}"/>
              </a:ext>
            </a:extLst>
          </p:cNvPr>
          <p:cNvSpPr/>
          <p:nvPr/>
        </p:nvSpPr>
        <p:spPr>
          <a:xfrm>
            <a:off x="3133725" y="4745038"/>
            <a:ext cx="34925" cy="201612"/>
          </a:xfrm>
          <a:prstGeom prst="rect">
            <a:avLst/>
          </a:prstGeom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7DFC54FB-B939-400E-0353-B7717EF9F7AB}"/>
              </a:ext>
            </a:extLst>
          </p:cNvPr>
          <p:cNvSpPr/>
          <p:nvPr/>
        </p:nvSpPr>
        <p:spPr>
          <a:xfrm>
            <a:off x="5326063" y="4745038"/>
            <a:ext cx="34925" cy="201612"/>
          </a:xfrm>
          <a:prstGeom prst="rect">
            <a:avLst/>
          </a:prstGeom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E392975-5ED2-D7E4-3307-5E353179DF18}"/>
              </a:ext>
            </a:extLst>
          </p:cNvPr>
          <p:cNvSpPr/>
          <p:nvPr/>
        </p:nvSpPr>
        <p:spPr>
          <a:xfrm>
            <a:off x="7262813" y="4745038"/>
            <a:ext cx="34925" cy="201612"/>
          </a:xfrm>
          <a:prstGeom prst="rect">
            <a:avLst/>
          </a:prstGeom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>
            <a:extLst>
              <a:ext uri="{FF2B5EF4-FFF2-40B4-BE49-F238E27FC236}">
                <a16:creationId xmlns:a16="http://schemas.microsoft.com/office/drawing/2014/main" id="{59082627-DB1C-5471-438F-A12B77F8A7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ОС реального времени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9CC7C07D-0176-F703-F434-A34C32670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7400"/>
            <a:ext cx="8964613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реального времени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специализированными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системами, в которых все функции планировани</a:t>
            </a:r>
            <a:r>
              <a:rPr lang="ru-RU" altLang="ru-RU" sz="2800">
                <a:latin typeface="Times New Roman" panose="02020603050405020304" pitchFamily="18" charset="0"/>
              </a:rPr>
              <a:t>я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ориентированы на </a:t>
            </a:r>
            <a:r>
              <a:rPr lang="ru-RU" altLang="ru-RU" sz="2800">
                <a:latin typeface="Times New Roman" panose="02020603050405020304" pitchFamily="18" charset="0"/>
              </a:rPr>
              <a:t>обработку фиксированного набора событий за время, не превосходящее некоторого предельного значения.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082" name="Rectangle 2">
            <a:extLst>
              <a:ext uri="{FF2B5EF4-FFF2-40B4-BE49-F238E27FC236}">
                <a16:creationId xmlns:a16="http://schemas.microsoft.com/office/drawing/2014/main" id="{A7E11E44-F425-29F9-F341-99441DD117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Сетевые, распределенные ОС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BB99AB4D-5B2B-D095-EE20-4572E6731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692150"/>
            <a:ext cx="87852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Сетевая ОС</a:t>
            </a:r>
            <a:r>
              <a:rPr lang="ru-RU" altLang="ru-RU" sz="2800">
                <a:latin typeface="Times New Roman" panose="02020603050405020304" pitchFamily="18" charset="0"/>
              </a:rPr>
              <a:t> — ОС, которая обеспечивает функции распределения приложений в сети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12E0FFE2-8A26-2DE3-F350-358344157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805238"/>
            <a:ext cx="1676400" cy="1752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Сетевая ОС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...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...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D487A7BE-CA4C-8DAC-6643-BDFF033A1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805238"/>
            <a:ext cx="1676400" cy="1752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Сетевая ОС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...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...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75D7A462-FD5F-4D5A-B520-CEC74F6BA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805238"/>
            <a:ext cx="1676400" cy="1752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Сетевая ОС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...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...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26631" name="Text Box 7">
            <a:extLst>
              <a:ext uri="{FF2B5EF4-FFF2-40B4-BE49-F238E27FC236}">
                <a16:creationId xmlns:a16="http://schemas.microsoft.com/office/drawing/2014/main" id="{56B6305A-EA23-388E-8F14-5D37E28CC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948238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</a:rPr>
              <a:t>. . . </a:t>
            </a:r>
            <a:endParaRPr lang="en-US" altLang="ru-RU" sz="2400" b="1">
              <a:latin typeface="Times New Roman" panose="02020603050405020304" pitchFamily="18" charset="0"/>
            </a:endParaRPr>
          </a:p>
        </p:txBody>
      </p:sp>
      <p:sp>
        <p:nvSpPr>
          <p:cNvPr id="26632" name="Line 8">
            <a:extLst>
              <a:ext uri="{FF2B5EF4-FFF2-40B4-BE49-F238E27FC236}">
                <a16:creationId xmlns:a16="http://schemas.microsoft.com/office/drawing/2014/main" id="{6873B299-31E1-F723-20A4-A558BC63D08B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6091238"/>
            <a:ext cx="7239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3" name="Rectangle 9">
            <a:extLst>
              <a:ext uri="{FF2B5EF4-FFF2-40B4-BE49-F238E27FC236}">
                <a16:creationId xmlns:a16="http://schemas.microsoft.com/office/drawing/2014/main" id="{8923B7C0-7B74-8543-A12B-00C519760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033838"/>
            <a:ext cx="6934200" cy="381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Распределенные приложения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26634" name="Line 10">
            <a:extLst>
              <a:ext uri="{FF2B5EF4-FFF2-40B4-BE49-F238E27FC236}">
                <a16:creationId xmlns:a16="http://schemas.microsoft.com/office/drawing/2014/main" id="{79E6BBE3-8FEC-ED95-3CB9-3281354156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557838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5" name="Line 11">
            <a:extLst>
              <a:ext uri="{FF2B5EF4-FFF2-40B4-BE49-F238E27FC236}">
                <a16:creationId xmlns:a16="http://schemas.microsoft.com/office/drawing/2014/main" id="{F17CA660-87B3-7D67-F595-ADD438C8136F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5557838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6" name="Line 12">
            <a:extLst>
              <a:ext uri="{FF2B5EF4-FFF2-40B4-BE49-F238E27FC236}">
                <a16:creationId xmlns:a16="http://schemas.microsoft.com/office/drawing/2014/main" id="{E86FD2C0-6FE0-778D-8532-A9CFADE2A2B0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5557838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7" name="Text Box 13">
            <a:extLst>
              <a:ext uri="{FF2B5EF4-FFF2-40B4-BE49-F238E27FC236}">
                <a16:creationId xmlns:a16="http://schemas.microsoft.com/office/drawing/2014/main" id="{1D615759-C124-4C6D-BEB7-CA36D3301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6005513"/>
            <a:ext cx="895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Сеть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130" name="Rectangle 1026">
            <a:extLst>
              <a:ext uri="{FF2B5EF4-FFF2-40B4-BE49-F238E27FC236}">
                <a16:creationId xmlns:a16="http://schemas.microsoft.com/office/drawing/2014/main" id="{88140D9F-8641-5623-BDCA-98F7937FD5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Сетевые, распределенные ОС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8675" name="Text Box 1027">
            <a:extLst>
              <a:ext uri="{FF2B5EF4-FFF2-40B4-BE49-F238E27FC236}">
                <a16:creationId xmlns:a16="http://schemas.microsoft.com/office/drawing/2014/main" id="{1FAF1C06-1B2F-F0C9-FDB8-1BAFF1E75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696913"/>
            <a:ext cx="8893175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Распределённая ОС</a:t>
            </a:r>
            <a:r>
              <a:rPr lang="ru-RU" altLang="ru-RU" sz="2800">
                <a:latin typeface="Times New Roman" panose="02020603050405020304" pitchFamily="18" charset="0"/>
              </a:rPr>
              <a:t> — ОС, функционирующая на многопроцессорном</a:t>
            </a:r>
            <a:r>
              <a:rPr lang="en-US" altLang="ru-RU" sz="2800">
                <a:latin typeface="Times New Roman" panose="02020603050405020304" pitchFamily="18" charset="0"/>
              </a:rPr>
              <a:t>/</a:t>
            </a:r>
            <a:r>
              <a:rPr lang="ru-RU" altLang="ru-RU" sz="2800">
                <a:latin typeface="Times New Roman" panose="02020603050405020304" pitchFamily="18" charset="0"/>
              </a:rPr>
              <a:t>многомашинном комплексе, в котором на каждом из узлов функционирует своё ядро, а также система, обеспечивающая распределение возможностей (ресурсов) ОС.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28676" name="Rectangle 1028">
            <a:extLst>
              <a:ext uri="{FF2B5EF4-FFF2-40B4-BE49-F238E27FC236}">
                <a16:creationId xmlns:a16="http://schemas.microsoft.com/office/drawing/2014/main" id="{A9DCF2C6-3216-1FA7-F097-51F874C6A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271838"/>
            <a:ext cx="1676400" cy="2286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Ядро</a:t>
            </a:r>
          </a:p>
        </p:txBody>
      </p:sp>
      <p:sp>
        <p:nvSpPr>
          <p:cNvPr id="28677" name="Rectangle 1029">
            <a:extLst>
              <a:ext uri="{FF2B5EF4-FFF2-40B4-BE49-F238E27FC236}">
                <a16:creationId xmlns:a16="http://schemas.microsoft.com/office/drawing/2014/main" id="{554D57F5-6F24-A6C3-1710-5C262FD66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271838"/>
            <a:ext cx="1676400" cy="2286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Ядро</a:t>
            </a:r>
          </a:p>
        </p:txBody>
      </p:sp>
      <p:sp>
        <p:nvSpPr>
          <p:cNvPr id="28678" name="Rectangle 1030">
            <a:extLst>
              <a:ext uri="{FF2B5EF4-FFF2-40B4-BE49-F238E27FC236}">
                <a16:creationId xmlns:a16="http://schemas.microsoft.com/office/drawing/2014/main" id="{46BCE3D2-26E9-0197-3ED5-D94A8BE23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271838"/>
            <a:ext cx="1676400" cy="2286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Ядро</a:t>
            </a:r>
          </a:p>
        </p:txBody>
      </p:sp>
      <p:sp>
        <p:nvSpPr>
          <p:cNvPr id="28679" name="Text Box 1031">
            <a:extLst>
              <a:ext uri="{FF2B5EF4-FFF2-40B4-BE49-F238E27FC236}">
                <a16:creationId xmlns:a16="http://schemas.microsoft.com/office/drawing/2014/main" id="{FD3B6768-052C-D372-23A7-EAF50A81B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948238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</a:rPr>
              <a:t>. . . </a:t>
            </a:r>
            <a:endParaRPr lang="en-US" altLang="ru-RU" sz="2400" b="1">
              <a:latin typeface="Times New Roman" panose="02020603050405020304" pitchFamily="18" charset="0"/>
            </a:endParaRPr>
          </a:p>
        </p:txBody>
      </p:sp>
      <p:sp>
        <p:nvSpPr>
          <p:cNvPr id="28680" name="Line 1032">
            <a:extLst>
              <a:ext uri="{FF2B5EF4-FFF2-40B4-BE49-F238E27FC236}">
                <a16:creationId xmlns:a16="http://schemas.microsoft.com/office/drawing/2014/main" id="{A0CA3A9F-2457-DC57-541F-4D0CE5A827BD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6091238"/>
            <a:ext cx="7239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8681" name="Rectangle 1033">
            <a:extLst>
              <a:ext uri="{FF2B5EF4-FFF2-40B4-BE49-F238E27FC236}">
                <a16:creationId xmlns:a16="http://schemas.microsoft.com/office/drawing/2014/main" id="{3D3F5867-752A-81A2-88B4-ABD9301F0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550" y="3452813"/>
            <a:ext cx="6934200" cy="381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Распределенные приложения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28682" name="Line 1034">
            <a:extLst>
              <a:ext uri="{FF2B5EF4-FFF2-40B4-BE49-F238E27FC236}">
                <a16:creationId xmlns:a16="http://schemas.microsoft.com/office/drawing/2014/main" id="{B5E3F078-E89B-D2C3-716C-DED7393D04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557838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8683" name="Line 1035">
            <a:extLst>
              <a:ext uri="{FF2B5EF4-FFF2-40B4-BE49-F238E27FC236}">
                <a16:creationId xmlns:a16="http://schemas.microsoft.com/office/drawing/2014/main" id="{741B273F-5FAF-194E-0EDC-3FC34C30D6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5557838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8684" name="Line 1036">
            <a:extLst>
              <a:ext uri="{FF2B5EF4-FFF2-40B4-BE49-F238E27FC236}">
                <a16:creationId xmlns:a16="http://schemas.microsoft.com/office/drawing/2014/main" id="{43B485DC-E84A-276D-574E-A9DDF0A86B50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5557838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8685" name="Text Box 1037">
            <a:extLst>
              <a:ext uri="{FF2B5EF4-FFF2-40B4-BE49-F238E27FC236}">
                <a16:creationId xmlns:a16="http://schemas.microsoft.com/office/drawing/2014/main" id="{32591A4E-59D2-4793-579B-2C52C4AB5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6005513"/>
            <a:ext cx="895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Сеть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28686" name="Rectangle 1038">
            <a:extLst>
              <a:ext uri="{FF2B5EF4-FFF2-40B4-BE49-F238E27FC236}">
                <a16:creationId xmlns:a16="http://schemas.microsoft.com/office/drawing/2014/main" id="{4F83A016-C39A-A940-570E-E425FDF6F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957638"/>
            <a:ext cx="6934200" cy="381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Распределенные возможности (сервисы, услуги) ОС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A375F878-48A5-C00E-F344-5DFC945034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Базовые понятия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DEDD4F45-35F1-60C1-AED5-6CA38B376E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71625"/>
            <a:ext cx="8893175" cy="2085975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Операционная система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— комплекс программ,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обеспечивающий контроль за существованием, распределением и использованием ресурсов ВС.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790DB616-D2A1-B63D-03B7-030F9D41B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214813"/>
            <a:ext cx="8858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—  совокупность машинных команд и данных, исполняющаяся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обрабатываемая!!!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 в рамках ВС и обладающая правами на владение некоторым набором ресурсов.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003231D8-49DE-FEE1-25FF-68A58DE511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Требования к ОС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CA440587-E1CC-62F1-7498-E5CC6A47A6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1185863"/>
            <a:ext cx="903605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Надежность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	</a:t>
            </a:r>
            <a:r>
              <a:rPr lang="ru-RU" altLang="ru-RU" sz="2000">
                <a:latin typeface="Times New Roman" panose="02020603050405020304" pitchFamily="18" charset="0"/>
              </a:rPr>
              <a:t>Количество ошибок должно быть минимизировано</a:t>
            </a:r>
          </a:p>
          <a:p>
            <a:pPr eaLnBrk="1" hangingPunct="1">
              <a:lnSpc>
                <a:spcPct val="90000"/>
              </a:lnSpc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Защита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	</a:t>
            </a:r>
            <a:r>
              <a:rPr lang="ru-RU" altLang="ru-RU" sz="2000">
                <a:latin typeface="Times New Roman" panose="02020603050405020304" pitchFamily="18" charset="0"/>
              </a:rPr>
              <a:t>Предусмотрение защиты информации и ресурсов от несанкционированного доступа</a:t>
            </a:r>
          </a:p>
          <a:p>
            <a:pPr eaLnBrk="1" hangingPunct="1">
              <a:lnSpc>
                <a:spcPct val="90000"/>
              </a:lnSpc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Эффективность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	</a:t>
            </a:r>
            <a:r>
              <a:rPr lang="ru-RU" altLang="ru-RU" sz="2000">
                <a:latin typeface="Times New Roman" panose="02020603050405020304" pitchFamily="18" charset="0"/>
              </a:rPr>
              <a:t>Удовлетворение критериям эффективности</a:t>
            </a:r>
          </a:p>
          <a:p>
            <a:pPr eaLnBrk="1" hangingPunct="1">
              <a:lnSpc>
                <a:spcPct val="90000"/>
              </a:lnSpc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Предсказуемость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	</a:t>
            </a:r>
            <a:r>
              <a:rPr lang="ru-RU" altLang="ru-RU" sz="2000">
                <a:latin typeface="Times New Roman" panose="02020603050405020304" pitchFamily="18" charset="0"/>
              </a:rPr>
              <a:t>Известны заранее проблемы и последствия различных действий, устойчивость к форс-мажору</a:t>
            </a:r>
          </a:p>
        </p:txBody>
      </p:sp>
      <p:sp>
        <p:nvSpPr>
          <p:cNvPr id="7172" name="Text Box 5">
            <a:extLst>
              <a:ext uri="{FF2B5EF4-FFF2-40B4-BE49-F238E27FC236}">
                <a16:creationId xmlns:a16="http://schemas.microsoft.com/office/drawing/2014/main" id="{9FD6AB34-B915-6D38-946C-C7A411D8D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5343525"/>
            <a:ext cx="184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en-US" altLang="ru-RU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62" name="Rectangle 2">
            <a:extLst>
              <a:ext uri="{FF2B5EF4-FFF2-40B4-BE49-F238E27FC236}">
                <a16:creationId xmlns:a16="http://schemas.microsoft.com/office/drawing/2014/main" id="{DEA0965F-6B0C-9453-77A4-5C6DFEFBCC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Структура ОС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219" name="Text Box 7">
            <a:extLst>
              <a:ext uri="{FF2B5EF4-FFF2-40B4-BE49-F238E27FC236}">
                <a16:creationId xmlns:a16="http://schemas.microsoft.com/office/drawing/2014/main" id="{9195FB25-8917-0DFF-55C2-08FAED3F0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609600"/>
            <a:ext cx="8929688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Ядро </a:t>
            </a:r>
            <a:r>
              <a:rPr lang="ru-RU" altLang="ru-RU" sz="2800">
                <a:latin typeface="Times New Roman" panose="02020603050405020304" pitchFamily="18" charset="0"/>
              </a:rPr>
              <a:t>(</a:t>
            </a:r>
            <a:r>
              <a:rPr lang="en-US" altLang="ru-RU" sz="2800" b="1">
                <a:latin typeface="Times New Roman" panose="02020603050405020304" pitchFamily="18" charset="0"/>
              </a:rPr>
              <a:t>Kernel</a:t>
            </a:r>
            <a:r>
              <a:rPr lang="en-US" altLang="ru-RU" sz="2800">
                <a:latin typeface="Times New Roman" panose="02020603050405020304" pitchFamily="18" charset="0"/>
              </a:rPr>
              <a:t>) </a:t>
            </a:r>
            <a:r>
              <a:rPr lang="ru-RU" altLang="ru-RU" sz="2800">
                <a:latin typeface="Times New Roman" panose="02020603050405020304" pitchFamily="18" charset="0"/>
              </a:rPr>
              <a:t>—</a:t>
            </a:r>
            <a:r>
              <a:rPr lang="en-US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</a:rPr>
              <a:t>резидентная часть ОС, работающая в режиме супервизора (обычно работает в режиме физической адресации).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9220" name="Text Box 19">
            <a:extLst>
              <a:ext uri="{FF2B5EF4-FFF2-40B4-BE49-F238E27FC236}">
                <a16:creationId xmlns:a16="http://schemas.microsoft.com/office/drawing/2014/main" id="{634CBA62-40EB-AF36-501D-361487B14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618038"/>
            <a:ext cx="81613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Динамически подгружаемые драйверы устройств: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</a:rPr>
              <a:t> резидентные </a:t>
            </a:r>
            <a:r>
              <a:rPr lang="en-US" altLang="ru-RU" sz="2400">
                <a:latin typeface="Times New Roman" panose="02020603050405020304" pitchFamily="18" charset="0"/>
              </a:rPr>
              <a:t>/</a:t>
            </a:r>
            <a:r>
              <a:rPr lang="ru-RU" altLang="ru-RU" sz="2400">
                <a:latin typeface="Times New Roman" panose="02020603050405020304" pitchFamily="18" charset="0"/>
              </a:rPr>
              <a:t> нерезидентные 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</a:rPr>
              <a:t> работают в пользовательском </a:t>
            </a:r>
            <a:r>
              <a:rPr lang="en-US" altLang="ru-RU" sz="2400">
                <a:latin typeface="Times New Roman" panose="02020603050405020304" pitchFamily="18" charset="0"/>
              </a:rPr>
              <a:t>/ </a:t>
            </a:r>
            <a:r>
              <a:rPr lang="ru-RU" altLang="ru-RU" sz="2400">
                <a:latin typeface="Times New Roman" panose="02020603050405020304" pitchFamily="18" charset="0"/>
              </a:rPr>
              <a:t>привилегированном режиме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9221" name="Text Box 20">
            <a:extLst>
              <a:ext uri="{FF2B5EF4-FFF2-40B4-BE49-F238E27FC236}">
                <a16:creationId xmlns:a16="http://schemas.microsoft.com/office/drawing/2014/main" id="{9894A603-7B14-2F76-69C6-A67668124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5846763"/>
            <a:ext cx="9007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</a:rPr>
              <a:t>Системный вызов</a:t>
            </a:r>
            <a:r>
              <a:rPr lang="ru-RU" altLang="ru-RU" sz="2400">
                <a:latin typeface="Times New Roman" panose="02020603050405020304" pitchFamily="18" charset="0"/>
              </a:rPr>
              <a:t> — обращение к ОС за предоставление той или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иной функции ( возможности, услуги, сервиса).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graphicFrame>
        <p:nvGraphicFramePr>
          <p:cNvPr id="1269813" name="Group 53">
            <a:extLst>
              <a:ext uri="{FF2B5EF4-FFF2-40B4-BE49-F238E27FC236}">
                <a16:creationId xmlns:a16="http://schemas.microsoft.com/office/drawing/2014/main" id="{F8BCD695-9625-9040-A024-3BC4EB8125E4}"/>
              </a:ext>
            </a:extLst>
          </p:cNvPr>
          <p:cNvGraphicFramePr>
            <a:graphicFrameLocks noGrp="1"/>
          </p:cNvGraphicFramePr>
          <p:nvPr/>
        </p:nvGraphicFramePr>
        <p:xfrm>
          <a:off x="1476375" y="1989138"/>
          <a:ext cx="6191250" cy="2560637"/>
        </p:xfrm>
        <a:graphic>
          <a:graphicData uri="http://schemas.openxmlformats.org/drawingml/2006/table">
            <a:tbl>
              <a:tblPr/>
              <a:tblGrid>
                <a:gridCol w="6191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30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Интерфейсы системных вызовов (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API – Application Program Interface)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Динамически подгружаемые драйверы физических и виртуальных устройств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Ядро ОС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Аппаратура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849" name="Rectangle 41">
            <a:extLst>
              <a:ext uri="{FF2B5EF4-FFF2-40B4-BE49-F238E27FC236}">
                <a16:creationId xmlns:a16="http://schemas.microsoft.com/office/drawing/2014/main" id="{E80E7DCB-7B9A-419B-38BD-38BB19D54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4313"/>
            <a:ext cx="9144000" cy="537368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73333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1267" name="Rectangle 20">
            <a:extLst>
              <a:ext uri="{FF2B5EF4-FFF2-40B4-BE49-F238E27FC236}">
                <a16:creationId xmlns:a16="http://schemas.microsoft.com/office/drawing/2014/main" id="{6A3C0E37-2C15-94AB-4314-E6AEE7A19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3160713"/>
            <a:ext cx="3276600" cy="21336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en-US" altLang="ru-RU" sz="24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71810" name="Rectangle 2">
            <a:extLst>
              <a:ext uri="{FF2B5EF4-FFF2-40B4-BE49-F238E27FC236}">
                <a16:creationId xmlns:a16="http://schemas.microsoft.com/office/drawing/2014/main" id="{BB88A380-23DF-D063-9C4C-7AC568CBBB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Структура ОС</a:t>
            </a:r>
          </a:p>
        </p:txBody>
      </p:sp>
      <p:sp>
        <p:nvSpPr>
          <p:cNvPr id="11269" name="Text Box 12">
            <a:extLst>
              <a:ext uri="{FF2B5EF4-FFF2-40B4-BE49-F238E27FC236}">
                <a16:creationId xmlns:a16="http://schemas.microsoft.com/office/drawing/2014/main" id="{3D891E37-ABB9-1AA2-26C5-71F34D4C2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1188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Пример структурной организации классической системы </a:t>
            </a:r>
            <a:r>
              <a:rPr lang="en-US" altLang="ru-RU" sz="2800" b="1">
                <a:latin typeface="Times New Roman" panose="02020603050405020304" pitchFamily="18" charset="0"/>
              </a:rPr>
              <a:t>UNIX</a:t>
            </a:r>
          </a:p>
        </p:txBody>
      </p:sp>
      <p:sp>
        <p:nvSpPr>
          <p:cNvPr id="11270" name="Text Box 13">
            <a:extLst>
              <a:ext uri="{FF2B5EF4-FFF2-40B4-BE49-F238E27FC236}">
                <a16:creationId xmlns:a16="http://schemas.microsoft.com/office/drawing/2014/main" id="{26359495-4A8E-BE68-3C1F-C309DC8CF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1484313"/>
            <a:ext cx="3257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Программы пользователя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71" name="Rectangle 14">
            <a:extLst>
              <a:ext uri="{FF2B5EF4-FFF2-40B4-BE49-F238E27FC236}">
                <a16:creationId xmlns:a16="http://schemas.microsoft.com/office/drawing/2014/main" id="{8C70539D-E8C2-7CBC-189B-1B535074D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5813" y="1560513"/>
            <a:ext cx="2667000" cy="4572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Библиотеки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72" name="Rectangle 15">
            <a:extLst>
              <a:ext uri="{FF2B5EF4-FFF2-40B4-BE49-F238E27FC236}">
                <a16:creationId xmlns:a16="http://schemas.microsoft.com/office/drawing/2014/main" id="{59A8689F-511E-4CB9-C371-059804403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398713"/>
            <a:ext cx="8281988" cy="4572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Интерфейс системных вызовов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73" name="Rectangle 16">
            <a:extLst>
              <a:ext uri="{FF2B5EF4-FFF2-40B4-BE49-F238E27FC236}">
                <a16:creationId xmlns:a16="http://schemas.microsoft.com/office/drawing/2014/main" id="{FBD2F553-8CC9-BFF8-F835-40806559B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236913"/>
            <a:ext cx="4176713" cy="4572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Файловая подсистема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74" name="Rectangle 17">
            <a:extLst>
              <a:ext uri="{FF2B5EF4-FFF2-40B4-BE49-F238E27FC236}">
                <a16:creationId xmlns:a16="http://schemas.microsoft.com/office/drawing/2014/main" id="{22D91996-558E-2CB1-6559-1EDBEDED2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236913"/>
            <a:ext cx="2514600" cy="6858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Взаимодействие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между процессами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75" name="Rectangle 18">
            <a:extLst>
              <a:ext uri="{FF2B5EF4-FFF2-40B4-BE49-F238E27FC236}">
                <a16:creationId xmlns:a16="http://schemas.microsoft.com/office/drawing/2014/main" id="{A20C2DD4-52E7-86A2-4C17-61EC39B7D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998913"/>
            <a:ext cx="2514600" cy="6096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Планировщик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76" name="Rectangle 19">
            <a:extLst>
              <a:ext uri="{FF2B5EF4-FFF2-40B4-BE49-F238E27FC236}">
                <a16:creationId xmlns:a16="http://schemas.microsoft.com/office/drawing/2014/main" id="{DA7E0999-75E0-A1F4-7DA8-065E1EB2E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4684713"/>
            <a:ext cx="2514600" cy="5334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Управление памятью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77" name="Rectangle 21">
            <a:extLst>
              <a:ext uri="{FF2B5EF4-FFF2-40B4-BE49-F238E27FC236}">
                <a16:creationId xmlns:a16="http://schemas.microsoft.com/office/drawing/2014/main" id="{50A2F7AC-641C-F72A-FBEC-114DEECAC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3922713"/>
            <a:ext cx="2087563" cy="3810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Буфер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78" name="Rectangle 22">
            <a:extLst>
              <a:ext uri="{FF2B5EF4-FFF2-40B4-BE49-F238E27FC236}">
                <a16:creationId xmlns:a16="http://schemas.microsoft.com/office/drawing/2014/main" id="{7802A129-7BEC-A782-A72E-E877E55BA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532313"/>
            <a:ext cx="2089150" cy="9906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Байт-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ориентированные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устройства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79" name="Rectangle 23">
            <a:extLst>
              <a:ext uri="{FF2B5EF4-FFF2-40B4-BE49-F238E27FC236}">
                <a16:creationId xmlns:a16="http://schemas.microsoft.com/office/drawing/2014/main" id="{F73AFE57-FFBB-D987-3A19-B663BBFF6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4532313"/>
            <a:ext cx="2087563" cy="9906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Блок-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ориентированные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устройства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80" name="Rectangle 24">
            <a:extLst>
              <a:ext uri="{FF2B5EF4-FFF2-40B4-BE49-F238E27FC236}">
                <a16:creationId xmlns:a16="http://schemas.microsoft.com/office/drawing/2014/main" id="{72536D03-F9EA-D2A4-46B8-A2E47E226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5522913"/>
            <a:ext cx="4176713" cy="4572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Драйверы устройств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81" name="Line 25">
            <a:extLst>
              <a:ext uri="{FF2B5EF4-FFF2-40B4-BE49-F238E27FC236}">
                <a16:creationId xmlns:a16="http://schemas.microsoft.com/office/drawing/2014/main" id="{D6580AEC-0760-FC39-B8AF-61F20F7B37F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" y="6056313"/>
            <a:ext cx="8915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82" name="Text Box 26">
            <a:extLst>
              <a:ext uri="{FF2B5EF4-FFF2-40B4-BE49-F238E27FC236}">
                <a16:creationId xmlns:a16="http://schemas.microsoft.com/office/drawing/2014/main" id="{6AF15A17-4314-FE53-E063-6B548020B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84888"/>
            <a:ext cx="29876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Уровень аппаратного обеспечения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83" name="Rectangle 27">
            <a:extLst>
              <a:ext uri="{FF2B5EF4-FFF2-40B4-BE49-F238E27FC236}">
                <a16:creationId xmlns:a16="http://schemas.microsoft.com/office/drawing/2014/main" id="{57B8430F-9BCD-2009-D6B2-6490AAC35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6208713"/>
            <a:ext cx="5184775" cy="460375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Аппаратное обеспечение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11284" name="Text Box 28">
            <a:extLst>
              <a:ext uri="{FF2B5EF4-FFF2-40B4-BE49-F238E27FC236}">
                <a16:creationId xmlns:a16="http://schemas.microsoft.com/office/drawing/2014/main" id="{33A12A26-B576-F7FD-0BAB-F46A7114C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5446713"/>
            <a:ext cx="2500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Монолитное ядро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11285" name="Line 29">
            <a:extLst>
              <a:ext uri="{FF2B5EF4-FFF2-40B4-BE49-F238E27FC236}">
                <a16:creationId xmlns:a16="http://schemas.microsoft.com/office/drawing/2014/main" id="{0AC1D5AE-C836-5461-1BC6-CE7DDE1FDF9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" y="2259013"/>
            <a:ext cx="8915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86" name="Text Box 30">
            <a:extLst>
              <a:ext uri="{FF2B5EF4-FFF2-40B4-BE49-F238E27FC236}">
                <a16:creationId xmlns:a16="http://schemas.microsoft.com/office/drawing/2014/main" id="{92C979E2-7E05-0F3B-7350-266EF51F3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17688"/>
            <a:ext cx="2601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Уровень пользователя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11287" name="Line 31">
            <a:extLst>
              <a:ext uri="{FF2B5EF4-FFF2-40B4-BE49-F238E27FC236}">
                <a16:creationId xmlns:a16="http://schemas.microsoft.com/office/drawing/2014/main" id="{CE8EEC5B-0243-72C2-8690-80E1DABFC2C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3575" y="1916113"/>
            <a:ext cx="0" cy="48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88" name="Line 32">
            <a:extLst>
              <a:ext uri="{FF2B5EF4-FFF2-40B4-BE49-F238E27FC236}">
                <a16:creationId xmlns:a16="http://schemas.microsoft.com/office/drawing/2014/main" id="{CF0D2146-63BD-B806-9492-8C78496CBB3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4563" y="1712913"/>
            <a:ext cx="969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89" name="Line 33">
            <a:extLst>
              <a:ext uri="{FF2B5EF4-FFF2-40B4-BE49-F238E27FC236}">
                <a16:creationId xmlns:a16="http://schemas.microsoft.com/office/drawing/2014/main" id="{E1CC3F08-A062-68A8-5731-FAD9D71CEAE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9975" y="285591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90" name="Line 34">
            <a:extLst>
              <a:ext uri="{FF2B5EF4-FFF2-40B4-BE49-F238E27FC236}">
                <a16:creationId xmlns:a16="http://schemas.microsoft.com/office/drawing/2014/main" id="{AD7FD595-480F-3455-EA30-5DACE3097301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9475" y="36941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91" name="Line 35">
            <a:extLst>
              <a:ext uri="{FF2B5EF4-FFF2-40B4-BE49-F238E27FC236}">
                <a16:creationId xmlns:a16="http://schemas.microsoft.com/office/drawing/2014/main" id="{02702DFA-73F5-2463-D690-39623BD1F62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9475" y="43037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92" name="Line 36">
            <a:extLst>
              <a:ext uri="{FF2B5EF4-FFF2-40B4-BE49-F238E27FC236}">
                <a16:creationId xmlns:a16="http://schemas.microsoft.com/office/drawing/2014/main" id="{08982D22-6C9C-A743-B4D5-163E5E170A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3694113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93" name="Line 37">
            <a:extLst>
              <a:ext uri="{FF2B5EF4-FFF2-40B4-BE49-F238E27FC236}">
                <a16:creationId xmlns:a16="http://schemas.microsoft.com/office/drawing/2014/main" id="{CE2C7926-C150-BBE7-1538-A216E358D1C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1275" y="59801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94" name="Line 38">
            <a:extLst>
              <a:ext uri="{FF2B5EF4-FFF2-40B4-BE49-F238E27FC236}">
                <a16:creationId xmlns:a16="http://schemas.microsoft.com/office/drawing/2014/main" id="{A02DDDF6-472B-3EFE-2324-77DC06E636C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7538" y="3465513"/>
            <a:ext cx="830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95" name="Line 39">
            <a:extLst>
              <a:ext uri="{FF2B5EF4-FFF2-40B4-BE49-F238E27FC236}">
                <a16:creationId xmlns:a16="http://schemas.microsoft.com/office/drawing/2014/main" id="{6739DF00-3DDF-F3AF-806A-02668D8994C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7050" y="28559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96" name="Line 40">
            <a:extLst>
              <a:ext uri="{FF2B5EF4-FFF2-40B4-BE49-F238E27FC236}">
                <a16:creationId xmlns:a16="http://schemas.microsoft.com/office/drawing/2014/main" id="{872A56C7-D4EF-FF27-56A4-46CBF958D6F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7050" y="201771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858" name="Rectangle 1026">
            <a:extLst>
              <a:ext uri="{FF2B5EF4-FFF2-40B4-BE49-F238E27FC236}">
                <a16:creationId xmlns:a16="http://schemas.microsoft.com/office/drawing/2014/main" id="{F85A7139-5CFC-017D-6AE0-75DB3E1AD0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Структура ОС</a:t>
            </a:r>
          </a:p>
        </p:txBody>
      </p:sp>
      <p:sp>
        <p:nvSpPr>
          <p:cNvPr id="13315" name="Rectangle 1035">
            <a:extLst>
              <a:ext uri="{FF2B5EF4-FFF2-40B4-BE49-F238E27FC236}">
                <a16:creationId xmlns:a16="http://schemas.microsoft.com/office/drawing/2014/main" id="{139EA9FE-20DF-9A85-CF9F-7F8D48AF8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868863"/>
            <a:ext cx="7705725" cy="647700"/>
          </a:xfrm>
          <a:prstGeom prst="rect">
            <a:avLst/>
          </a:prstGeom>
          <a:solidFill>
            <a:srgbClr val="CECEC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Микроядро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13316" name="Rectangle 1037">
            <a:extLst>
              <a:ext uri="{FF2B5EF4-FFF2-40B4-BE49-F238E27FC236}">
                <a16:creationId xmlns:a16="http://schemas.microsoft.com/office/drawing/2014/main" id="{B8B594AD-B3FA-F59A-B651-0DCF1F363A2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704056" y="2944019"/>
            <a:ext cx="3240088" cy="609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Драйвер устройства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13317" name="Rectangle 1038">
            <a:extLst>
              <a:ext uri="{FF2B5EF4-FFF2-40B4-BE49-F238E27FC236}">
                <a16:creationId xmlns:a16="http://schemas.microsoft.com/office/drawing/2014/main" id="{95F32639-3F3E-CE23-72D2-9F2A1821C95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070894" y="2944019"/>
            <a:ext cx="3240088" cy="609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Драйвер устройства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13318" name="Text Box 1039">
            <a:extLst>
              <a:ext uri="{FF2B5EF4-FFF2-40B4-BE49-F238E27FC236}">
                <a16:creationId xmlns:a16="http://schemas.microsoft.com/office/drawing/2014/main" id="{95B087A6-FA2D-A67E-DBA7-38DDD577D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4225" y="4133850"/>
            <a:ext cx="717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. . . </a:t>
            </a:r>
            <a:endParaRPr lang="en-US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13319" name="Rectangle 1040">
            <a:extLst>
              <a:ext uri="{FF2B5EF4-FFF2-40B4-BE49-F238E27FC236}">
                <a16:creationId xmlns:a16="http://schemas.microsoft.com/office/drawing/2014/main" id="{79DC53A1-A037-7CEF-5BBD-61F36169D37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909094" y="2715419"/>
            <a:ext cx="3240088" cy="10668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Управление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 процессами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13320" name="Text Box 1041">
            <a:extLst>
              <a:ext uri="{FF2B5EF4-FFF2-40B4-BE49-F238E27FC236}">
                <a16:creationId xmlns:a16="http://schemas.microsoft.com/office/drawing/2014/main" id="{46540983-B501-4F07-532B-5292E3282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4313" y="4024313"/>
            <a:ext cx="717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. . . </a:t>
            </a:r>
            <a:endParaRPr lang="en-US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13321" name="Rectangle 1042">
            <a:extLst>
              <a:ext uri="{FF2B5EF4-FFF2-40B4-BE49-F238E27FC236}">
                <a16:creationId xmlns:a16="http://schemas.microsoft.com/office/drawing/2014/main" id="{8A3E96AD-6639-CDF0-3450-768F654E578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018881" y="2867819"/>
            <a:ext cx="3240088" cy="762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Файловая система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13322" name="Text Box 1043">
            <a:extLst>
              <a:ext uri="{FF2B5EF4-FFF2-40B4-BE49-F238E27FC236}">
                <a16:creationId xmlns:a16="http://schemas.microsoft.com/office/drawing/2014/main" id="{F32D3233-0B35-1509-B46B-A932C4987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4024313"/>
            <a:ext cx="717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. . . </a:t>
            </a:r>
            <a:endParaRPr lang="en-US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13323" name="Rectangle 1044">
            <a:extLst>
              <a:ext uri="{FF2B5EF4-FFF2-40B4-BE49-F238E27FC236}">
                <a16:creationId xmlns:a16="http://schemas.microsoft.com/office/drawing/2014/main" id="{85B492A0-61BB-FD2B-A77E-F3CF3C429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518150"/>
            <a:ext cx="7710487" cy="503238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Аппаратура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13324" name="Text Box 1046">
            <a:extLst>
              <a:ext uri="{FF2B5EF4-FFF2-40B4-BE49-F238E27FC236}">
                <a16:creationId xmlns:a16="http://schemas.microsoft.com/office/drawing/2014/main" id="{6F3F6BCC-DD1E-2BB2-96E1-9CEA4C2D5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642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Микроядерная архитектура</a:t>
            </a:r>
            <a:endParaRPr lang="en-US" altLang="ru-RU" sz="28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AEF0CDF6-8994-5EBF-845B-FB9D070B4E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Логические функции ОС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4969CA19-0AA8-AF0E-6F6A-5B7BB3F0FE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1989138"/>
            <a:ext cx="8856663" cy="28876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Управление процессами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Управление ОП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Планирование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Управление устройствами и ФС</a:t>
            </a:r>
            <a:endParaRPr lang="en-US" altLang="ru-RU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Сетевое взаимодействие</a:t>
            </a:r>
            <a:endParaRPr lang="en-US" altLang="ru-RU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Безопасность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E9A44102-CBB3-974C-58FE-E697201682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492375"/>
            <a:ext cx="5256213" cy="1943100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Пакетная ОС</a:t>
            </a:r>
            <a:endParaRPr lang="ru-RU" altLang="ru-RU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разделения времени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ОС реального времени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53E32F53-9089-1737-B27E-9AC07E8795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Типы операционных систем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1265E339-EEA9-2C43-A558-D3D56173EF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7924800" cy="2133600"/>
          </a:xfrm>
        </p:spPr>
        <p:txBody>
          <a:bodyPr/>
          <a:lstStyle/>
          <a:p>
            <a:pPr marL="355600" indent="-355600"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выполнение процесса завершено</a:t>
            </a:r>
            <a:endParaRPr lang="en-US" altLang="ru-RU" sz="2800">
              <a:latin typeface="Times New Roman" panose="02020603050405020304" pitchFamily="18" charset="0"/>
            </a:endParaRPr>
          </a:p>
          <a:p>
            <a:pPr marL="355600" indent="-355600"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возникло прерывание</a:t>
            </a:r>
            <a:endParaRPr lang="en-US" altLang="ru-RU" sz="2800">
              <a:latin typeface="Times New Roman" panose="02020603050405020304" pitchFamily="18" charset="0"/>
            </a:endParaRPr>
          </a:p>
          <a:p>
            <a:pPr marL="355600" indent="-355600"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зацикливания процесса</a:t>
            </a:r>
          </a:p>
        </p:txBody>
      </p:sp>
      <p:sp>
        <p:nvSpPr>
          <p:cNvPr id="233475" name="Rectangle 3">
            <a:extLst>
              <a:ext uri="{FF2B5EF4-FFF2-40B4-BE49-F238E27FC236}">
                <a16:creationId xmlns:a16="http://schemas.microsoft.com/office/drawing/2014/main" id="{5CF17E6C-12E4-8D57-B041-FB1333D628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Пакетная ОС</a:t>
            </a:r>
          </a:p>
        </p:txBody>
      </p:sp>
      <p:sp>
        <p:nvSpPr>
          <p:cNvPr id="18436" name="Rectangle 5">
            <a:extLst>
              <a:ext uri="{FF2B5EF4-FFF2-40B4-BE49-F238E27FC236}">
                <a16:creationId xmlns:a16="http://schemas.microsoft.com/office/drawing/2014/main" id="{613E7F90-55A6-AD0E-187C-CF243A594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95400"/>
            <a:ext cx="8909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79388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Переключение выполнения процессов происходит: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Электронная паутина">
  <a:themeElements>
    <a:clrScheme name="Электронная паутина 3">
      <a:dk1>
        <a:srgbClr val="000000"/>
      </a:dk1>
      <a:lt1>
        <a:srgbClr val="EAEAEA"/>
      </a:lt1>
      <a:dk2>
        <a:srgbClr val="333333"/>
      </a:dk2>
      <a:lt2>
        <a:srgbClr val="DDDDDD"/>
      </a:lt2>
      <a:accent1>
        <a:srgbClr val="C0C0C0"/>
      </a:accent1>
      <a:accent2>
        <a:srgbClr val="FFFFFF"/>
      </a:accent2>
      <a:accent3>
        <a:srgbClr val="F3F3F3"/>
      </a:accent3>
      <a:accent4>
        <a:srgbClr val="000000"/>
      </a:accent4>
      <a:accent5>
        <a:srgbClr val="DCDCDC"/>
      </a:accent5>
      <a:accent6>
        <a:srgbClr val="E7E7E7"/>
      </a:accent6>
      <a:hlink>
        <a:srgbClr val="5F5F5F"/>
      </a:hlink>
      <a:folHlink>
        <a:srgbClr val="969696"/>
      </a:folHlink>
    </a:clrScheme>
    <a:fontScheme name="Электронная паутин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Электронная паутина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лектронная паутина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лектронная паутина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1358</TotalTime>
  <Words>518</Words>
  <Application>Microsoft Office PowerPoint</Application>
  <PresentationFormat>Экран (4:3)</PresentationFormat>
  <Paragraphs>158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Times New Roman</vt:lpstr>
      <vt:lpstr>Arial</vt:lpstr>
      <vt:lpstr>Arial Black</vt:lpstr>
      <vt:lpstr>Wingdings</vt:lpstr>
      <vt:lpstr>Calibri</vt:lpstr>
      <vt:lpstr>Symbol</vt:lpstr>
      <vt:lpstr>Электронная паутина</vt:lpstr>
      <vt:lpstr>Операционные системы</vt:lpstr>
      <vt:lpstr>Базовые понятия</vt:lpstr>
      <vt:lpstr>Требования к ОС</vt:lpstr>
      <vt:lpstr>Структура ОС</vt:lpstr>
      <vt:lpstr>Структура ОС</vt:lpstr>
      <vt:lpstr>Структура ОС</vt:lpstr>
      <vt:lpstr>Логические функции ОС</vt:lpstr>
      <vt:lpstr>Типы операционных систем</vt:lpstr>
      <vt:lpstr>Пакетная ОС</vt:lpstr>
      <vt:lpstr>Системы разделения времени</vt:lpstr>
      <vt:lpstr>Презентация PowerPoint</vt:lpstr>
      <vt:lpstr>ОС реального времени</vt:lpstr>
      <vt:lpstr>Сетевые, распределенные ОС</vt:lpstr>
      <vt:lpstr>Сетевые, распределенные ОС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 Unix: файловая система</dc:title>
  <dc:creator>Alexander</dc:creator>
  <cp:lastModifiedBy>Машечкин Игорь</cp:lastModifiedBy>
  <cp:revision>89</cp:revision>
  <dcterms:created xsi:type="dcterms:W3CDTF">2001-12-16T08:09:41Z</dcterms:created>
  <dcterms:modified xsi:type="dcterms:W3CDTF">2026-09-09T07:46:25Z</dcterms:modified>
</cp:coreProperties>
</file>