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5" r:id="rId3"/>
    <p:sldId id="289" r:id="rId4"/>
    <p:sldId id="281" r:id="rId5"/>
    <p:sldId id="282" r:id="rId6"/>
    <p:sldId id="283" r:id="rId7"/>
    <p:sldId id="286" r:id="rId8"/>
    <p:sldId id="284" r:id="rId9"/>
    <p:sldId id="280" r:id="rId10"/>
    <p:sldId id="279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58" r:id="rId19"/>
    <p:sldId id="285" r:id="rId20"/>
    <p:sldId id="259" r:id="rId21"/>
    <p:sldId id="274" r:id="rId22"/>
    <p:sldId id="260" r:id="rId23"/>
    <p:sldId id="273" r:id="rId24"/>
    <p:sldId id="270" r:id="rId25"/>
    <p:sldId id="262" r:id="rId26"/>
    <p:sldId id="287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1" d="100"/>
          <a:sy n="81" d="100"/>
        </p:scale>
        <p:origin x="151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60EB5-1D41-42E8-9105-E8D0F1649AA0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1B339-22F3-4EEE-985D-8033BE9D20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177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B339-22F3-4EEE-985D-8033BE9D20A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18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1B339-22F3-4EEE-985D-8033BE9D20A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9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879168-2567-3A29-184B-AB803A7BF6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C397B1-C294-CE8B-378B-02E111B172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CB9EA8-7D46-712F-7C46-1438995D59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7DABE-4795-4683-9F46-16F0BFD26B4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966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362170-BB2A-42C8-A84D-1710EFD439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E87827-1747-4C52-6C6D-116D71DE10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9D98AA-868A-9F5D-42FC-7C750B18A0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5C626-6D9C-4E8C-92FC-B011CDB9BF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0814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9686E7-A46C-4868-E9AA-C3D68131F0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D7B425-BAAE-AFAE-468A-98095BBDE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40B669-A58F-8D52-1545-1986943DB9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70C65-209F-408F-BD80-5CC3309C76A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8769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CB35A1-F4E6-3789-C35D-F08A86886B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D98184-8392-0D60-DB83-635677A067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FFEF3D-AAC2-3EB8-7D22-EAA384FF2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52564-22B1-4D55-B79C-B707E6A2212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8786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1553BA-A0F4-D4B6-CB68-BC3C0AFA8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AD06B2-A09F-669A-F3B7-45E5595658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F3EA4C-E5FD-9EDB-F7CA-AE942FE829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F12D0-165A-4F7A-8A51-75DD2A8D0AE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7394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47C827-5603-95F5-9A0D-CAE1EFF001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B6D332-41C0-F14D-C507-3572324E56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7851CB-A415-F61A-838B-1E251356CE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9E549-C667-4037-B61D-8074431B04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573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09CA767-9C5A-51F2-CC01-98520E6B47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0A9DE41-B717-7733-C6D2-48A5A9EAB3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323AE03-71C3-1F40-E648-0C3776C50C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2D821-8480-41CB-B6A9-E9107EFA3B6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0664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12020B-CDD9-32C4-3222-54E60356A1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1F74811-C7AD-5623-65AE-863C4F309D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9C9577-EFE4-DF55-F118-D4BE20C83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E9338-A0EE-4B8A-B5CE-41BA8DC55EC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9331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DC36DB8-FCC1-FAB8-6CCC-B6C333A468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65028E4-C226-BEEF-1208-56A40821EE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599903A-0A9A-2A9D-83DC-F0B652B61F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6B0EB-AC0E-45DE-9D02-AFD4F70C13A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7685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25DC0E-01D2-CBB4-3680-F2E4A5C1C2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7C3328-6FAD-22E4-DC7D-F261170F6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0D80FD-BEE4-CFC0-5877-1E079F2B13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3C934-6BDE-49CA-889D-90674CE3318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76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78AE2A-3C0C-A822-D152-81F7356F0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17A7E8-1522-E13F-59A0-7C0CD739D4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B20E78-9204-6DD0-1984-91E4F35A2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0F64A-F120-4DA8-B0B1-074D6DA8213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6117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5F14EB-C8D0-8834-670D-B97F8A9FF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CEC07CD-91E6-C3DA-52EF-D531680E5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55E11BA-B2AB-17A4-3F9B-46E17860D4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357AF9-4627-BB40-362F-AC6F79EBB2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F035B98-1357-DE34-0530-5B58C4D936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CC5FC6-2343-4452-A2D9-5304FF09225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88B5E0D-0BDF-8C65-CB94-61B84021F6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1447800"/>
            <a:ext cx="8280400" cy="5410200"/>
          </a:xfrm>
        </p:spPr>
        <p:txBody>
          <a:bodyPr/>
          <a:lstStyle/>
          <a:p>
            <a:pPr eaLnBrk="1" hangingPunct="1"/>
            <a:r>
              <a:rPr lang="ru-RU" altLang="ru-RU" sz="3600" b="1" dirty="0"/>
              <a:t>Машечкин Игорь Валерьевич</a:t>
            </a:r>
            <a:r>
              <a:rPr lang="ru-RU" altLang="ru-RU" sz="4800" dirty="0"/>
              <a:t/>
            </a:r>
            <a:br>
              <a:rPr lang="ru-RU" altLang="ru-RU" sz="4800" dirty="0"/>
            </a:br>
            <a:r>
              <a:rPr lang="ru-RU" altLang="ru-RU" sz="2800" dirty="0"/>
              <a:t>профессор, заведующий кафедрой Интеллектуальных Информационных Технологий</a:t>
            </a:r>
            <a:r>
              <a:rPr lang="ru-RU" altLang="ru-RU" sz="4800" dirty="0"/>
              <a:t/>
            </a:r>
            <a:br>
              <a:rPr lang="ru-RU" altLang="ru-RU" sz="4800" dirty="0"/>
            </a:br>
            <a:r>
              <a:rPr lang="ru-RU" altLang="ru-RU" sz="4800" dirty="0"/>
              <a:t> </a:t>
            </a:r>
            <a:r>
              <a:rPr lang="ru-RU" altLang="ru-RU" sz="3600" b="1" dirty="0" smtClean="0"/>
              <a:t>Горохов Олег Евгеньевич</a:t>
            </a:r>
            <a:r>
              <a:rPr lang="ru-RU" altLang="ru-RU" sz="4800" dirty="0"/>
              <a:t/>
            </a:r>
            <a:br>
              <a:rPr lang="ru-RU" altLang="ru-RU" sz="4800" dirty="0"/>
            </a:br>
            <a:r>
              <a:rPr lang="ru-RU" altLang="ru-RU" sz="2800" dirty="0" smtClean="0"/>
              <a:t>кафедра </a:t>
            </a:r>
            <a:r>
              <a:rPr lang="ru-RU" altLang="ru-RU" sz="2800" dirty="0"/>
              <a:t>Интеллектуальных Информационных Технологий</a:t>
            </a:r>
            <a:r>
              <a:rPr lang="ru-RU" altLang="ru-RU" sz="4800" dirty="0"/>
              <a:t> </a:t>
            </a:r>
            <a:r>
              <a:rPr lang="en-US" altLang="ru-RU" sz="4800" dirty="0"/>
              <a:t/>
            </a:r>
            <a:br>
              <a:rPr lang="en-US" altLang="ru-RU" sz="4800" dirty="0"/>
            </a:br>
            <a:endParaRPr lang="en-US" altLang="ru-RU" sz="2800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id="{36966E2D-E8EE-F091-E8F3-8D650FAF0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 u="sng"/>
              <a:t>Операционные системы</a:t>
            </a:r>
            <a:endParaRPr lang="en-US" altLang="ru-RU" sz="4400" b="1" u="sn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F4B4146E-72D0-E8D5-9050-3CC279D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0794" y="908720"/>
            <a:ext cx="7772400" cy="5472608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Письменный Коллоквиум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проходит </a:t>
            </a:r>
            <a:r>
              <a:rPr lang="ru-RU" sz="24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субботу 5 декабря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– задачи на программирование по тематике курса; теоретические вопросы.</a:t>
            </a:r>
            <a:endParaRPr lang="ru-RU" sz="20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Поощрение сдавших успешно коллоквиум: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Если:</a:t>
            </a:r>
          </a:p>
          <a:p>
            <a:pPr>
              <a:spcBef>
                <a:spcPts val="0"/>
              </a:spcBef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Студент не имеет проблем с посещаемостью лекций;</a:t>
            </a:r>
          </a:p>
          <a:p>
            <a:pPr>
              <a:spcBef>
                <a:spcPts val="0"/>
              </a:spcBef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Подготовил качественный рукописный конспект лекций;</a:t>
            </a:r>
          </a:p>
          <a:p>
            <a:pPr>
              <a:spcBef>
                <a:spcPts val="0"/>
              </a:spcBef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Получил отличную или хорошую оценку на зачете по практикуму;</a:t>
            </a:r>
          </a:p>
          <a:p>
            <a:pPr>
              <a:spcBef>
                <a:spcPts val="0"/>
              </a:spcBef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Успешно сдал коллоквиум (набрал необходимое количество баллов)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То: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Студенту предлагается оценка-автомат за курс Операционные системы </a:t>
            </a:r>
          </a:p>
          <a:p>
            <a:pPr marL="0" lvl="0" indent="0">
              <a:lnSpc>
                <a:spcPct val="107000"/>
              </a:lnSpc>
              <a:buNone/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Во время проведения коллоквиума, экзамена, курсовых контрольных работ и комиссий по практикуму 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запрещается иметь с собой в аудитории любые электронные устройства. 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В случае выявления </a:t>
            </a:r>
            <a:r>
              <a:rPr lang="ru-RU" sz="20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фактаналичия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 электронного устройства 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выставляется неудовлетворительная оценка.</a:t>
            </a:r>
          </a:p>
          <a:p>
            <a:pPr marL="0" lvl="0" indent="0">
              <a:lnSpc>
                <a:spcPct val="107000"/>
              </a:lnSpc>
              <a:buNone/>
            </a:pP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59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71EA4D-149F-3BF4-70EF-E7B8E2D7D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276600"/>
          </a:xfrm>
        </p:spPr>
        <p:txBody>
          <a:bodyPr/>
          <a:lstStyle/>
          <a:p>
            <a:pPr eaLnBrk="1" hangingPunct="1"/>
            <a:r>
              <a:rPr lang="ru-RU" altLang="ru-RU" b="1"/>
              <a:t>Операционные системы.</a:t>
            </a:r>
            <a:br>
              <a:rPr lang="ru-RU" altLang="ru-RU" b="1"/>
            </a:br>
            <a:r>
              <a:rPr lang="ru-RU" altLang="ru-RU"/>
              <a:t>Программа курса</a:t>
            </a:r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AC866B5-90C0-9C4B-9420-C90FFE047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/>
            <a:r>
              <a:rPr lang="ru-RU" altLang="ru-RU"/>
              <a:t>1. Введение</a:t>
            </a:r>
            <a:endParaRPr lang="en-US" altLang="ru-RU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498D1E-E4AA-E551-FA3D-153C3C670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153400" cy="4267200"/>
          </a:xfrm>
        </p:spPr>
        <p:txBody>
          <a:bodyPr/>
          <a:lstStyle/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Этапы развития вычислительной техники и программного обеспечения.</a:t>
            </a:r>
            <a:r>
              <a:rPr lang="en-US" altLang="ru-RU" u="sng"/>
              <a:t> </a:t>
            </a:r>
            <a:endParaRPr lang="ru-RU" altLang="ru-RU" u="sng"/>
          </a:p>
          <a:p>
            <a:pPr eaLnBrk="1" hangingPunct="1"/>
            <a:r>
              <a:rPr lang="ru-RU" altLang="ru-RU" u="sng">
                <a:latin typeface="Times New Roman CYR" panose="02020603050405020304" pitchFamily="18" charset="0"/>
              </a:rPr>
              <a:t>1.2.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Основы архитектуры вычислительной системы</a:t>
            </a:r>
            <a:r>
              <a:rPr lang="en-US" altLang="ru-RU" u="sng"/>
              <a:t> </a:t>
            </a:r>
            <a:endParaRPr lang="ru-RU" altLang="ru-RU" u="sng"/>
          </a:p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Основы компьютерной архитектуры.</a:t>
            </a:r>
            <a:r>
              <a:rPr lang="en-US" altLang="ru-RU" u="sng"/>
              <a:t> </a:t>
            </a:r>
            <a:endParaRPr lang="ru-RU" altLang="ru-RU" u="sng"/>
          </a:p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1.4.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Основы архитектуры операционных систем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2. Управление процессами</a:t>
            </a:r>
            <a:endParaRPr lang="en-US" altLang="ru-RU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4B4146E-72D0-E8D5-9050-3CC279D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Основные концепции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r>
              <a:rPr lang="en-US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Взаимодействие  процессов.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Реализация процессов в ОС </a:t>
            </a:r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UNIX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E768006-2D11-ADFA-9BCE-AEB2B42538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МЕЖПРОЦЕССНОЕ  ВЗАИМОДЕЙСТВИЕ в </a:t>
            </a:r>
            <a:r>
              <a:rPr lang="en-US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OC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UNIX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/>
              <a:t> 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F5F6A-BB96-58DE-A750-733C7F80B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1148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3.1. Базовые средства реализации взаимодействия процессов в ОС </a:t>
            </a:r>
            <a:r>
              <a:rPr lang="en-US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UNIX</a:t>
            </a: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>
              <a:spcBef>
                <a:spcPts val="0"/>
              </a:spcBef>
            </a:pP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en-US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IPC</a:t>
            </a: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 – система </a:t>
            </a:r>
            <a:r>
              <a:rPr lang="ru-RU" altLang="ru-RU" sz="2800" u="sng" dirty="0" err="1">
                <a:latin typeface="Times New Roman CYR" panose="02020603050405020304" pitchFamily="18" charset="0"/>
                <a:cs typeface="Times New Roman" panose="02020603050405020304" pitchFamily="18" charset="0"/>
              </a:rPr>
              <a:t>межпроцессного</a:t>
            </a: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 взаимодействия</a:t>
            </a:r>
            <a:r>
              <a:rPr lang="ru-RU" altLang="ru-RU" sz="2800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800" dirty="0">
              <a:latin typeface="Times New Roman CYR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altLang="ru-RU" sz="2800" u="sng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3.3. Сокеты – унифицированный интерфейс программирования распределенных систем.</a:t>
            </a:r>
            <a:r>
              <a:rPr lang="en-US" altLang="ru-RU" sz="2800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0"/>
              </a:spcBef>
            </a:pPr>
            <a:r>
              <a:rPr lang="ru-RU" altLang="ru-RU" sz="2800" dirty="0">
                <a:latin typeface="Times New Roman CYR" panose="02020603050405020304" pitchFamily="18" charset="0"/>
                <a:cs typeface="Times New Roman" panose="02020603050405020304" pitchFamily="18" charset="0"/>
              </a:rPr>
              <a:t>Организация и взаимодействие легковесных процессов (нити).</a:t>
            </a:r>
            <a:endParaRPr lang="en-US" altLang="ru-RU" sz="2800" dirty="0">
              <a:latin typeface="Times New Roman CYR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1668A08-F704-E911-E324-D2DB9BA13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4. ФАЙЛОВЫЕ СИСТЕМЫ</a:t>
            </a:r>
            <a:r>
              <a:rPr lang="en-US" altLang="ru-RU"/>
              <a:t>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DEA37D8-C386-F685-8C3C-FA5C1D45B4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4.1. Основные концепции. Базовые методы организации ФС.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4.2. Примеры реализаций файловых систем</a:t>
            </a:r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36F2DE9-DBC7-9331-18BD-90E02FB24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5. УПРАВЛЕНИЕ  ВНЕШНИМИ УСТРОЙСТВАМИ.</a:t>
            </a:r>
            <a:r>
              <a:rPr lang="en-US" altLang="ru-RU"/>
              <a:t>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41CF877-45DE-F359-5BD3-3CC0133E0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5.1 Общие концепции.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5.2. </a:t>
            </a:r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OC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UNIX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 – работа с внешними устройствами.</a:t>
            </a:r>
            <a:r>
              <a:rPr lang="en-US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>
            <a:extLst>
              <a:ext uri="{FF2B5EF4-FFF2-40B4-BE49-F238E27FC236}">
                <a16:creationId xmlns:a16="http://schemas.microsoft.com/office/drawing/2014/main" id="{B235E093-A456-DCF4-6F3A-DFF7B3DCE6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latin typeface="Times New Roman CYR" panose="02020603050405020304" pitchFamily="18" charset="0"/>
                <a:cs typeface="Times New Roman" panose="02020603050405020304" pitchFamily="18" charset="0"/>
              </a:rPr>
              <a:t>6. УПРАВЛЕНИЕ ПАМЯТЬЮ</a:t>
            </a:r>
            <a:r>
              <a:rPr lang="en-US" altLang="ru-RU"/>
              <a:t> </a:t>
            </a:r>
          </a:p>
        </p:txBody>
      </p:sp>
      <p:sp>
        <p:nvSpPr>
          <p:cNvPr id="10243" name="Rectangle 1027">
            <a:extLst>
              <a:ext uri="{FF2B5EF4-FFF2-40B4-BE49-F238E27FC236}">
                <a16:creationId xmlns:a16="http://schemas.microsoft.com/office/drawing/2014/main" id="{DB6CCEC8-F780-4672-C0E8-4D4C41089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6.1. </a:t>
            </a:r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Модели организации оперативной памяти. Основные алгоритмы и понятия.</a:t>
            </a:r>
            <a:r>
              <a:rPr lang="en-US" altLang="ru-RU" u="sng"/>
              <a:t> </a:t>
            </a:r>
            <a:endParaRPr lang="ru-RU" altLang="ru-RU" u="sng"/>
          </a:p>
          <a:p>
            <a:pPr eaLnBrk="1" hangingPunct="1"/>
            <a:r>
              <a:rPr lang="ru-RU" altLang="ru-RU" u="sng">
                <a:latin typeface="Times New Roman CYR" panose="02020603050405020304" pitchFamily="18" charset="0"/>
                <a:cs typeface="Times New Roman" panose="02020603050405020304" pitchFamily="18" charset="0"/>
              </a:rPr>
              <a:t>6.2. Примеры управления памятью в ОС.</a:t>
            </a:r>
            <a:r>
              <a:rPr lang="en-US" altLang="ru-RU"/>
              <a:t> </a:t>
            </a:r>
            <a:endParaRPr lang="ru-RU" altLang="ru-RU"/>
          </a:p>
          <a:p>
            <a:pPr eaLnBrk="1" hangingPunct="1"/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1BF6A28-3DC9-2733-03B3-D7C9C7AF2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09800"/>
            <a:ext cx="7620000" cy="2362200"/>
          </a:xfrm>
        </p:spPr>
        <p:txBody>
          <a:bodyPr/>
          <a:lstStyle/>
          <a:p>
            <a:pPr eaLnBrk="1" hangingPunct="1"/>
            <a:r>
              <a:rPr lang="ru-RU" altLang="ru-RU" dirty="0"/>
              <a:t>Список рекомендованных материалов</a:t>
            </a:r>
            <a:endParaRPr lang="en-US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E363A56-9B4D-A740-643F-4401AAABB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257052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cs typeface="Times New Roman" panose="02020603050405020304" pitchFamily="18" charset="0"/>
              </a:rPr>
              <a:t>Видео </a:t>
            </a:r>
            <a:r>
              <a:rPr lang="ru-RU" altLang="ru-RU" sz="3200" dirty="0">
                <a:cs typeface="Times New Roman" panose="02020603050405020304" pitchFamily="18" charset="0"/>
              </a:rPr>
              <a:t>материалы к курсу</a:t>
            </a:r>
            <a:endParaRPr lang="en-US" altLang="ru-RU" sz="3200" dirty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50E2FE7-8651-57B6-92E8-81FD78F83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39900"/>
            <a:ext cx="7772400" cy="1257052"/>
          </a:xfrm>
        </p:spPr>
        <p:txBody>
          <a:bodyPr/>
          <a:lstStyle/>
          <a:p>
            <a:pPr eaLnBrk="1" hangingPunct="1"/>
            <a:r>
              <a:rPr lang="ru-RU" altLang="ru-RU" sz="2400" dirty="0">
                <a:cs typeface="Times New Roman" panose="02020603050405020304" pitchFamily="18" charset="0"/>
              </a:rPr>
              <a:t>2020год: </a:t>
            </a:r>
            <a:r>
              <a:rPr lang="en-US" altLang="ru-RU" sz="2400" b="1" dirty="0">
                <a:cs typeface="Times New Roman" panose="02020603050405020304" pitchFamily="18" charset="0"/>
              </a:rPr>
              <a:t>https://m.cs.msu.ru/s/mizLQszxdp899Fo 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dirty="0">
                <a:cs typeface="Times New Roman" panose="02020603050405020304" pitchFamily="18" charset="0"/>
              </a:rPr>
              <a:t>2021год: </a:t>
            </a:r>
            <a:r>
              <a:rPr lang="en-US" altLang="ru-RU" sz="2400" b="1" dirty="0">
                <a:cs typeface="Times New Roman" panose="02020603050405020304" pitchFamily="18" charset="0"/>
              </a:rPr>
              <a:t>https://</a:t>
            </a:r>
            <a:r>
              <a:rPr lang="en-US" altLang="ru-RU" sz="2400" b="1" dirty="0" smtClean="0">
                <a:cs typeface="Times New Roman" panose="02020603050405020304" pitchFamily="18" charset="0"/>
              </a:rPr>
              <a:t>m.cs.msu.ru/s/z3n3qXniGeynTKx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dirty="0">
                <a:cs typeface="Times New Roman" panose="02020603050405020304" pitchFamily="18" charset="0"/>
              </a:rPr>
              <a:t>2024 год: </a:t>
            </a:r>
            <a:r>
              <a:rPr lang="en-US" altLang="ru-RU" sz="2400" b="1" dirty="0">
                <a:cs typeface="Times New Roman" panose="02020603050405020304" pitchFamily="18" charset="0"/>
              </a:rPr>
              <a:t>https://</a:t>
            </a:r>
            <a:r>
              <a:rPr lang="en-US" altLang="ru-RU" sz="2400" b="1" dirty="0" smtClean="0">
                <a:cs typeface="Times New Roman" panose="02020603050405020304" pitchFamily="18" charset="0"/>
              </a:rPr>
              <a:t>m.cs.msu.ru/s/p9DHF7QW66Qkgqp</a:t>
            </a:r>
            <a:endParaRPr lang="ru-RU" altLang="ru-RU" sz="2400" b="1" dirty="0" smtClean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9368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>
            <a:extLst>
              <a:ext uri="{FF2B5EF4-FFF2-40B4-BE49-F238E27FC236}">
                <a16:creationId xmlns:a16="http://schemas.microsoft.com/office/drawing/2014/main" id="{91258BE7-0420-7DAB-E7D8-E519379C4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dirty="0"/>
              <a:t>Контактная информация:</a:t>
            </a:r>
            <a:endParaRPr lang="en-US" altLang="ru-RU" sz="4400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08E9FDF-0E30-01B4-AAEB-555274DFC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52228"/>
            <a:ext cx="7772400" cy="335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107000"/>
              </a:lnSpc>
            </a:pPr>
            <a:r>
              <a:rPr lang="en-US" altLang="ru-RU" sz="2000" b="1" dirty="0"/>
              <a:t>http://jaffar.cs.msu.su/mash/os/</a:t>
            </a:r>
            <a:r>
              <a:rPr lang="ru-RU" altLang="ru-RU" sz="2000" b="1" dirty="0"/>
              <a:t>  :</a:t>
            </a:r>
            <a:br>
              <a:rPr lang="ru-RU" altLang="ru-RU" sz="2000" b="1" dirty="0"/>
            </a:br>
            <a:r>
              <a:rPr lang="ru-RU" altLang="ru-RU" sz="2000" b="1" dirty="0"/>
              <a:t>	Папка: </a:t>
            </a:r>
            <a:r>
              <a:rPr lang="ru-RU" altLang="ru-RU" sz="2000" b="1" dirty="0" smtClean="0"/>
              <a:t>2026-2027 </a:t>
            </a:r>
            <a:r>
              <a:rPr lang="ru-RU" altLang="ru-RU" sz="2000" b="1" dirty="0"/>
              <a:t>:</a:t>
            </a:r>
            <a:br>
              <a:rPr lang="ru-RU" altLang="ru-RU" sz="2000" b="1" dirty="0"/>
            </a:br>
            <a:r>
              <a:rPr lang="ru-RU" altLang="ru-RU" sz="2000" b="1" dirty="0"/>
              <a:t>	</a:t>
            </a:r>
            <a:r>
              <a:rPr lang="en-US" altLang="ru-RU" sz="2000" b="1" smtClean="0"/>
              <a:t>ReadMe.pdf</a:t>
            </a:r>
            <a:r>
              <a:rPr lang="ru-RU" altLang="ru-RU" sz="2000" b="1" dirty="0" smtClean="0"/>
              <a:t>  </a:t>
            </a:r>
            <a:r>
              <a:rPr lang="ru-RU" altLang="ru-RU" sz="2000" b="1" dirty="0"/>
              <a:t>+ папки с материалами</a:t>
            </a:r>
            <a:r>
              <a:rPr lang="en-US" altLang="ru-RU" sz="2000" b="1" dirty="0"/>
              <a:t> </a:t>
            </a:r>
            <a:r>
              <a:rPr lang="ru-RU" altLang="ru-RU" sz="2000" b="1" dirty="0"/>
              <a:t/>
            </a:r>
            <a:br>
              <a:rPr lang="ru-RU" altLang="ru-RU" sz="2000" b="1" dirty="0"/>
            </a:br>
            <a:r>
              <a:rPr lang="ru-RU" altLang="ru-RU" sz="2000" b="1" dirty="0"/>
              <a:t>	</a:t>
            </a:r>
            <a:br>
              <a:rPr lang="ru-RU" altLang="ru-RU" sz="2000" b="1" dirty="0"/>
            </a:br>
            <a:r>
              <a:rPr lang="en-US" altLang="ru-RU" sz="2000" dirty="0"/>
              <a:t/>
            </a:r>
            <a:br>
              <a:rPr lang="en-US" altLang="ru-RU" sz="2000" dirty="0"/>
            </a:br>
            <a:r>
              <a:rPr lang="en-US" altLang="ru-RU" sz="2000" dirty="0"/>
              <a:t/>
            </a:r>
            <a:br>
              <a:rPr lang="en-US" altLang="ru-RU" sz="2000" dirty="0"/>
            </a:br>
            <a:r>
              <a:rPr lang="en-US" altLang="ru-RU" sz="2000" dirty="0"/>
              <a:t>E-mail:</a:t>
            </a:r>
            <a:r>
              <a:rPr lang="ru-RU" altLang="ru-RU" sz="2000" dirty="0"/>
              <a:t>	</a:t>
            </a:r>
            <a:r>
              <a:rPr lang="en-US" altLang="ru-RU" sz="2000" b="1" dirty="0"/>
              <a:t>mash@cs.msu.su </a:t>
            </a:r>
            <a:br>
              <a:rPr lang="en-US" altLang="ru-RU" sz="2000" b="1" dirty="0"/>
            </a:br>
            <a:r>
              <a:rPr lang="ru-RU" altLang="ru-RU" sz="2000" b="1" dirty="0"/>
              <a:t>	</a:t>
            </a:r>
            <a:r>
              <a:rPr lang="en-US" altLang="ru-RU" sz="2000" b="1" dirty="0" smtClean="0"/>
              <a:t>gorokhov-oe@cs.msu.ru</a:t>
            </a:r>
            <a:endParaRPr lang="ru-RU" altLang="ru-RU" sz="2000" b="1" dirty="0" smtClean="0"/>
          </a:p>
          <a:p>
            <a:pPr algn="l">
              <a:lnSpc>
                <a:spcPct val="107000"/>
              </a:lnSpc>
            </a:pPr>
            <a:r>
              <a:rPr lang="ru-RU" altLang="ru-RU" sz="2000" b="1" dirty="0"/>
              <a:t>	</a:t>
            </a:r>
            <a:r>
              <a:rPr lang="ru-RU" altLang="ru-RU" sz="2000" b="1" dirty="0" smtClean="0"/>
              <a:t>комн</a:t>
            </a:r>
            <a:r>
              <a:rPr lang="ru-RU" altLang="ru-RU" sz="2000" b="1" dirty="0"/>
              <a:t>. 753</a:t>
            </a:r>
            <a:endParaRPr lang="ru-RU" sz="2000" kern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E363A56-9B4D-A740-643F-4401AAABB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ru-RU" altLang="ru-RU">
                <a:cs typeface="Times New Roman" panose="02020603050405020304" pitchFamily="18" charset="0"/>
              </a:rPr>
              <a:t>Операционные системы</a:t>
            </a:r>
            <a:r>
              <a:rPr lang="en-US" altLang="ru-RU"/>
              <a:t>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50E2FE7-8651-57B6-92E8-81FD78F83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3378200"/>
          </a:xfrm>
        </p:spPr>
        <p:txBody>
          <a:bodyPr/>
          <a:lstStyle/>
          <a:p>
            <a:pPr eaLnBrk="1" hangingPunct="1"/>
            <a:r>
              <a:rPr lang="ru-RU" altLang="ru-RU" sz="2800">
                <a:cs typeface="Times New Roman" panose="02020603050405020304" pitchFamily="18" charset="0"/>
              </a:rPr>
              <a:t>В. Столлингс, «Операционные системы», М., изд-во. Вильямс, 4 изд., 2002 г. </a:t>
            </a:r>
            <a:endParaRPr lang="ru-RU" altLang="ru-RU" sz="2800"/>
          </a:p>
          <a:p>
            <a:pPr eaLnBrk="1" hangingPunct="1"/>
            <a:r>
              <a:rPr lang="ru-RU" altLang="ru-RU" sz="2800">
                <a:cs typeface="Times New Roman" panose="02020603050405020304" pitchFamily="18" charset="0"/>
              </a:rPr>
              <a:t>Э. Таненбаум, «Современные операционные системы», С.-П.,изд-во Питер, 2 изд.,М.,2007 г.</a:t>
            </a:r>
          </a:p>
          <a:p>
            <a:pPr eaLnBrk="1" hangingPunct="1"/>
            <a:r>
              <a:rPr lang="ru-RU" altLang="ru-RU" sz="2800"/>
              <a:t>И.С.Попов. Операционные системы</a:t>
            </a:r>
            <a:r>
              <a:rPr lang="en-US" altLang="ru-RU" sz="2800"/>
              <a:t>: </a:t>
            </a:r>
            <a:r>
              <a:rPr lang="ru-RU" altLang="ru-RU" sz="2800"/>
              <a:t>планирование выполнения процессов. М.Макс-Пресс. 2015 г.</a:t>
            </a:r>
          </a:p>
          <a:p>
            <a:pPr eaLnBrk="1" hangingPunct="1"/>
            <a:endParaRPr lang="en-US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A1BEA3F8-1C51-2128-4BC2-6BEF9F0DF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04813"/>
            <a:ext cx="77724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>
                <a:solidFill>
                  <a:schemeClr val="tx2"/>
                </a:solidFill>
                <a:cs typeface="Times New Roman" panose="02020603050405020304" pitchFamily="18" charset="0"/>
              </a:rPr>
              <a:t>Архитектура ЭВМ</a:t>
            </a:r>
            <a:r>
              <a:rPr lang="en-US" altLang="ru-RU" sz="4400">
                <a:solidFill>
                  <a:schemeClr val="tx2"/>
                </a:solidFill>
              </a:rPr>
              <a:t> </a:t>
            </a:r>
            <a:endParaRPr lang="ru-RU" altLang="ru-RU" sz="4400">
              <a:solidFill>
                <a:schemeClr val="tx2"/>
              </a:solidFill>
            </a:endParaRP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9C114630-512B-0622-14FD-8479E4D28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268413"/>
            <a:ext cx="77724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800" dirty="0">
                <a:cs typeface="Times New Roman" panose="02020603050405020304" pitchFamily="18" charset="0"/>
              </a:rPr>
              <a:t>Э. Таненбаум, «Архитектура компьютеров», изд-во. Питер, 4 изд., М., 2002 г.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>
                <a:cs typeface="Times New Roman" panose="02020603050405020304" pitchFamily="18" charset="0"/>
              </a:rPr>
              <a:t>К.Хамахер</a:t>
            </a:r>
            <a:r>
              <a:rPr lang="ru-RU" altLang="ru-RU" sz="2800" dirty="0">
                <a:cs typeface="Times New Roman" panose="02020603050405020304" pitchFamily="18" charset="0"/>
              </a:rPr>
              <a:t> и </a:t>
            </a:r>
            <a:r>
              <a:rPr lang="ru-RU" altLang="ru-RU" sz="2800" dirty="0" err="1">
                <a:cs typeface="Times New Roman" panose="02020603050405020304" pitchFamily="18" charset="0"/>
              </a:rPr>
              <a:t>др.”Организация</a:t>
            </a:r>
            <a:r>
              <a:rPr lang="ru-RU" altLang="ru-RU" sz="2800" dirty="0">
                <a:cs typeface="Times New Roman" panose="02020603050405020304" pitchFamily="18" charset="0"/>
              </a:rPr>
              <a:t> ЭВМ”, изд-во Питер, 5 изд., М., 2003 г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Терехин А.Н., Чернов А.В.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dirty="0"/>
              <a:t>   </a:t>
            </a:r>
            <a:r>
              <a:rPr lang="ru-RU" altLang="ru-RU" sz="2800" dirty="0"/>
              <a:t>Организация кэширования.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/>
              <a:t>   </a:t>
            </a:r>
            <a:r>
              <a:rPr lang="ru-RU" altLang="ru-RU" sz="2800" dirty="0" err="1"/>
              <a:t>М.Макс</a:t>
            </a:r>
            <a:r>
              <a:rPr lang="ru-RU" altLang="ru-RU" sz="2800" dirty="0"/>
              <a:t>-Пресс, 2011г.</a:t>
            </a:r>
          </a:p>
          <a:p>
            <a:pPr eaLnBrk="1" hangingPunct="1"/>
            <a:endParaRPr lang="en-US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A443079-C080-0B88-D607-6E3C2BF8D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pPr eaLnBrk="1" hangingPunct="1"/>
            <a:r>
              <a:rPr lang="ru-RU" altLang="ru-RU" dirty="0">
                <a:cs typeface="Times New Roman" panose="02020603050405020304" pitchFamily="18" charset="0"/>
              </a:rPr>
              <a:t>Язык Си</a:t>
            </a:r>
            <a:r>
              <a:rPr lang="en-US" altLang="ru-RU" dirty="0"/>
              <a:t> 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A1F1A98-FA6C-5B85-52A0-12B6DA055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153400" cy="4038600"/>
          </a:xfrm>
        </p:spPr>
        <p:txBody>
          <a:bodyPr/>
          <a:lstStyle/>
          <a:p>
            <a:pPr eaLnBrk="1" hangingPunct="1"/>
            <a:r>
              <a:rPr lang="ru-RU" sz="2800" dirty="0">
                <a:cs typeface="Times New Roman" panose="02020603050405020304" pitchFamily="18" charset="0"/>
              </a:rPr>
              <a:t>Б. </a:t>
            </a:r>
            <a:r>
              <a:rPr lang="ru-RU" sz="2800" dirty="0" err="1">
                <a:cs typeface="Times New Roman" panose="02020603050405020304" pitchFamily="18" charset="0"/>
              </a:rPr>
              <a:t>Керниган</a:t>
            </a:r>
            <a:r>
              <a:rPr lang="ru-RU" sz="2800" dirty="0">
                <a:cs typeface="Times New Roman" panose="02020603050405020304" pitchFamily="18" charset="0"/>
              </a:rPr>
              <a:t>, Д. </a:t>
            </a:r>
            <a:r>
              <a:rPr lang="ru-RU" sz="2800" dirty="0" err="1">
                <a:cs typeface="Times New Roman" panose="02020603050405020304" pitchFamily="18" charset="0"/>
              </a:rPr>
              <a:t>Ритчи</a:t>
            </a:r>
            <a:r>
              <a:rPr lang="ru-RU" sz="2800" dirty="0">
                <a:cs typeface="Times New Roman" panose="02020603050405020304" pitchFamily="18" charset="0"/>
              </a:rPr>
              <a:t>, «Язык программирования C. 2-е изд., </a:t>
            </a:r>
            <a:r>
              <a:rPr lang="ru-RU" sz="2800" dirty="0" err="1">
                <a:cs typeface="Times New Roman" panose="02020603050405020304" pitchFamily="18" charset="0"/>
              </a:rPr>
              <a:t>перераб</a:t>
            </a:r>
            <a:r>
              <a:rPr lang="ru-RU" sz="2800" dirty="0">
                <a:cs typeface="Times New Roman" panose="02020603050405020304" pitchFamily="18" charset="0"/>
              </a:rPr>
              <a:t>. и </a:t>
            </a:r>
            <a:r>
              <a:rPr lang="ru-RU" sz="2800" dirty="0" err="1">
                <a:cs typeface="Times New Roman" panose="02020603050405020304" pitchFamily="18" charset="0"/>
              </a:rPr>
              <a:t>доп</a:t>
            </a:r>
            <a:r>
              <a:rPr lang="ru-RU" sz="2800" dirty="0">
                <a:cs typeface="Times New Roman" panose="02020603050405020304" pitchFamily="18" charset="0"/>
              </a:rPr>
              <a:t>», Диалектика, 2020г. </a:t>
            </a:r>
            <a:endParaRPr lang="ru-RU" altLang="ru-RU" sz="2800" dirty="0"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dirty="0" err="1">
                <a:cs typeface="Times New Roman" panose="02020603050405020304" pitchFamily="18" charset="0"/>
              </a:rPr>
              <a:t>Н.В.Вдовикина</a:t>
            </a:r>
            <a:r>
              <a:rPr lang="ru-RU" altLang="ru-RU" sz="2800" dirty="0">
                <a:cs typeface="Times New Roman" panose="02020603050405020304" pitchFamily="18" charset="0"/>
              </a:rPr>
              <a:t>, И.В. </a:t>
            </a:r>
            <a:r>
              <a:rPr lang="ru-RU" altLang="ru-RU" sz="2800" dirty="0" err="1">
                <a:cs typeface="Times New Roman" panose="02020603050405020304" pitchFamily="18" charset="0"/>
              </a:rPr>
              <a:t>Машечкин</a:t>
            </a:r>
            <a:r>
              <a:rPr lang="ru-RU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cs typeface="Times New Roman" panose="02020603050405020304" pitchFamily="18" charset="0"/>
              </a:rPr>
              <a:t>А.Н.Терехин</a:t>
            </a:r>
            <a:r>
              <a:rPr lang="ru-RU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cs typeface="Times New Roman" panose="02020603050405020304" pitchFamily="18" charset="0"/>
              </a:rPr>
              <a:t>В.В.Тюляева</a:t>
            </a:r>
            <a:r>
              <a:rPr lang="ru-RU" altLang="ru-RU" sz="2800" dirty="0">
                <a:cs typeface="Times New Roman" panose="02020603050405020304" pitchFamily="18" charset="0"/>
              </a:rPr>
              <a:t>,   «Программирование в ОС </a:t>
            </a:r>
            <a:r>
              <a:rPr lang="en-US" altLang="ru-RU" sz="2800" dirty="0">
                <a:cs typeface="Times New Roman" panose="02020603050405020304" pitchFamily="18" charset="0"/>
              </a:rPr>
              <a:t> UNIX </a:t>
            </a:r>
            <a:r>
              <a:rPr lang="ru-RU" altLang="ru-RU" sz="2800" dirty="0">
                <a:cs typeface="Times New Roman" panose="02020603050405020304" pitchFamily="18" charset="0"/>
              </a:rPr>
              <a:t>на языке Си», </a:t>
            </a:r>
            <a:r>
              <a:rPr lang="ru-RU" altLang="ru-RU" sz="2800" dirty="0" err="1">
                <a:cs typeface="Times New Roman" panose="02020603050405020304" pitchFamily="18" charset="0"/>
              </a:rPr>
              <a:t>М.,Макс</a:t>
            </a:r>
            <a:r>
              <a:rPr lang="ru-RU" altLang="ru-RU" sz="2800" dirty="0">
                <a:cs typeface="Times New Roman" panose="02020603050405020304" pitchFamily="18" charset="0"/>
              </a:rPr>
              <a:t>-Пресс, 2009 г.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>
                <a:cs typeface="Times New Roman" panose="02020603050405020304" pitchFamily="18" charset="0"/>
              </a:rPr>
              <a:t>С.Прата</a:t>
            </a:r>
            <a:r>
              <a:rPr lang="ru-RU" altLang="ru-RU" sz="2800" dirty="0">
                <a:cs typeface="Times New Roman" panose="02020603050405020304" pitchFamily="18" charset="0"/>
              </a:rPr>
              <a:t> Язык программирования С. Лекции и упражнения.,</a:t>
            </a:r>
            <a:r>
              <a:rPr lang="en-US" altLang="ru-RU" sz="2800" dirty="0"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cs typeface="Times New Roman" panose="02020603050405020304" pitchFamily="18" charset="0"/>
              </a:rPr>
              <a:t>СПб.. «Диалектика», 20</a:t>
            </a:r>
            <a:r>
              <a:rPr lang="en-US" altLang="ru-RU" sz="2800" dirty="0">
                <a:cs typeface="Times New Roman" panose="02020603050405020304" pitchFamily="18" charset="0"/>
              </a:rPr>
              <a:t>20</a:t>
            </a:r>
            <a:r>
              <a:rPr lang="ru-RU" altLang="ru-RU" sz="2800" dirty="0">
                <a:cs typeface="Times New Roman" panose="02020603050405020304" pitchFamily="18" charset="0"/>
              </a:rPr>
              <a:t> г.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/>
            <a:endParaRPr lang="en-US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207EFFD-E15C-D856-AEC4-2AF84DD34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ru-RU" altLang="ru-RU">
                <a:cs typeface="Times New Roman" panose="02020603050405020304" pitchFamily="18" charset="0"/>
              </a:rPr>
              <a:t>ОС </a:t>
            </a:r>
            <a:r>
              <a:rPr lang="en-US" altLang="ru-RU">
                <a:cs typeface="Times New Roman" panose="02020603050405020304" pitchFamily="18" charset="0"/>
              </a:rPr>
              <a:t>Unix</a:t>
            </a:r>
            <a:r>
              <a:rPr lang="en-US" altLang="ru-RU"/>
              <a:t> </a:t>
            </a:r>
            <a:endParaRPr lang="ru-RU" altLang="ru-RU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17BFA1D-DEF7-B711-B8D0-19CF908B9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3058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dirty="0">
                <a:cs typeface="Times New Roman" panose="02020603050405020304" pitchFamily="18" charset="0"/>
              </a:rPr>
              <a:t>А. </a:t>
            </a:r>
            <a:r>
              <a:rPr lang="ru-RU" altLang="ru-RU" sz="2800" dirty="0" err="1">
                <a:cs typeface="Times New Roman" panose="02020603050405020304" pitchFamily="18" charset="0"/>
              </a:rPr>
              <a:t>Робачевский</a:t>
            </a:r>
            <a:r>
              <a:rPr lang="ru-RU" altLang="ru-RU" sz="2800" dirty="0">
                <a:cs typeface="Times New Roman" panose="02020603050405020304" pitchFamily="18" charset="0"/>
              </a:rPr>
              <a:t>, «Операционная система </a:t>
            </a:r>
            <a:r>
              <a:rPr lang="en-US" altLang="ru-RU" sz="2800" dirty="0">
                <a:cs typeface="Times New Roman" panose="02020603050405020304" pitchFamily="18" charset="0"/>
              </a:rPr>
              <a:t>Unix</a:t>
            </a:r>
            <a:r>
              <a:rPr lang="ru-RU" altLang="ru-RU" sz="2800" dirty="0">
                <a:cs typeface="Times New Roman" panose="02020603050405020304" pitchFamily="18" charset="0"/>
              </a:rPr>
              <a:t>», </a:t>
            </a:r>
            <a:r>
              <a:rPr lang="ru-RU" altLang="ru-RU" sz="2800" strike="sngStrike" dirty="0">
                <a:cs typeface="Times New Roman" panose="02020603050405020304" pitchFamily="18" charset="0"/>
              </a:rPr>
              <a:t>Санкт-Петербург, </a:t>
            </a:r>
            <a:r>
              <a:rPr lang="en-US" altLang="ru-RU" sz="2800" strike="sngStrike" dirty="0">
                <a:cs typeface="Times New Roman" panose="02020603050405020304" pitchFamily="18" charset="0"/>
              </a:rPr>
              <a:t>BHV, 2 </a:t>
            </a:r>
            <a:r>
              <a:rPr lang="ru-RU" altLang="ru-RU" sz="2800" strike="sngStrike" dirty="0">
                <a:cs typeface="Times New Roman" panose="02020603050405020304" pitchFamily="18" charset="0"/>
              </a:rPr>
              <a:t>изд.  </a:t>
            </a:r>
            <a:r>
              <a:rPr lang="en-US" altLang="ru-RU" sz="2800" strike="sngStrike" dirty="0">
                <a:cs typeface="Times New Roman" panose="02020603050405020304" pitchFamily="18" charset="0"/>
              </a:rPr>
              <a:t>200</a:t>
            </a:r>
            <a:r>
              <a:rPr lang="ru-RU" altLang="ru-RU" sz="2800" strike="sngStrike" dirty="0">
                <a:cs typeface="Times New Roman" panose="02020603050405020304" pitchFamily="18" charset="0"/>
              </a:rPr>
              <a:t>7 г.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 err="1">
                <a:cs typeface="Times New Roman" panose="02020603050405020304" pitchFamily="18" charset="0"/>
              </a:rPr>
              <a:t>Н.В.Вдовикина</a:t>
            </a:r>
            <a:r>
              <a:rPr lang="ru-RU" altLang="ru-RU" sz="2800" dirty="0">
                <a:cs typeface="Times New Roman" panose="02020603050405020304" pitchFamily="18" charset="0"/>
              </a:rPr>
              <a:t>,  </a:t>
            </a:r>
            <a:r>
              <a:rPr lang="ru-RU" altLang="ru-RU" sz="2800" dirty="0" err="1">
                <a:cs typeface="Times New Roman" panose="02020603050405020304" pitchFamily="18" charset="0"/>
              </a:rPr>
              <a:t>И.В.Машечкин</a:t>
            </a:r>
            <a:r>
              <a:rPr lang="ru-RU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cs typeface="Times New Roman" panose="02020603050405020304" pitchFamily="18" charset="0"/>
              </a:rPr>
              <a:t>А.Н.Терехин</a:t>
            </a:r>
            <a:r>
              <a:rPr lang="en-US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cs typeface="Times New Roman" panose="02020603050405020304" pitchFamily="18" charset="0"/>
              </a:rPr>
              <a:t>А.Н.Томилин</a:t>
            </a:r>
            <a:r>
              <a:rPr lang="ru-RU" altLang="ru-RU" sz="2800" dirty="0">
                <a:cs typeface="Times New Roman" panose="02020603050405020304" pitchFamily="18" charset="0"/>
              </a:rPr>
              <a:t>, “Операционные системы – взаимодействие процессов”,</a:t>
            </a:r>
            <a:r>
              <a:rPr lang="ru-RU" altLang="ru-RU" sz="2800" dirty="0" err="1">
                <a:cs typeface="Times New Roman" panose="02020603050405020304" pitchFamily="18" charset="0"/>
              </a:rPr>
              <a:t>М.Макс</a:t>
            </a:r>
            <a:r>
              <a:rPr lang="ru-RU" altLang="ru-RU" sz="2800" dirty="0">
                <a:cs typeface="Times New Roman" panose="02020603050405020304" pitchFamily="18" charset="0"/>
              </a:rPr>
              <a:t>-Пресс, 2008 г.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 err="1">
                <a:cs typeface="Times New Roman" panose="02020603050405020304" pitchFamily="18" charset="0"/>
              </a:rPr>
              <a:t>И.В.Машечкин</a:t>
            </a:r>
            <a:r>
              <a:rPr lang="ru-RU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cs typeface="Times New Roman" panose="02020603050405020304" pitchFamily="18" charset="0"/>
              </a:rPr>
              <a:t>М.И.Петровский,П.Д.Скулачев</a:t>
            </a:r>
            <a:r>
              <a:rPr lang="ru-RU" altLang="ru-RU" sz="2800" dirty="0"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cs typeface="Times New Roman" panose="02020603050405020304" pitchFamily="18" charset="0"/>
              </a:rPr>
              <a:t>А.Н.Терехин</a:t>
            </a:r>
            <a:r>
              <a:rPr lang="ru-RU" altLang="ru-RU" sz="2800" dirty="0">
                <a:cs typeface="Times New Roman" panose="02020603050405020304" pitchFamily="18" charset="0"/>
              </a:rPr>
              <a:t>, “Системное программное обеспечение – файловые системы  ОС </a:t>
            </a:r>
            <a:r>
              <a:rPr lang="en-US" altLang="ru-RU" sz="2800" dirty="0">
                <a:cs typeface="Times New Roman" panose="02020603050405020304" pitchFamily="18" charset="0"/>
              </a:rPr>
              <a:t>UNIX</a:t>
            </a:r>
            <a:r>
              <a:rPr lang="ru-RU" altLang="ru-RU" sz="2800" dirty="0">
                <a:cs typeface="Times New Roman" panose="02020603050405020304" pitchFamily="18" charset="0"/>
              </a:rPr>
              <a:t> и </a:t>
            </a:r>
            <a:r>
              <a:rPr lang="en-US" altLang="ru-RU" sz="2800" dirty="0">
                <a:cs typeface="Times New Roman" panose="02020603050405020304" pitchFamily="18" charset="0"/>
              </a:rPr>
              <a:t>WINDOWS</a:t>
            </a:r>
            <a:r>
              <a:rPr lang="ru-RU" altLang="ru-RU" sz="2800" dirty="0"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cs typeface="Times New Roman" panose="02020603050405020304" pitchFamily="18" charset="0"/>
              </a:rPr>
              <a:t>NT</a:t>
            </a:r>
            <a:r>
              <a:rPr lang="ru-RU" altLang="ru-RU" sz="2800" dirty="0">
                <a:cs typeface="Times New Roman" panose="02020603050405020304" pitchFamily="18" charset="0"/>
              </a:rPr>
              <a:t>”, М., Диалог-МГУ, 1997 г.</a:t>
            </a:r>
            <a:r>
              <a:rPr lang="en-US" altLang="ru-RU" sz="2800" dirty="0"/>
              <a:t> </a:t>
            </a:r>
            <a:endParaRPr lang="ru-RU" altLang="ru-RU" sz="2800" dirty="0"/>
          </a:p>
          <a:p>
            <a:pPr eaLnBrk="1" hangingPunct="1">
              <a:lnSpc>
                <a:spcPct val="90000"/>
              </a:lnSpc>
            </a:pPr>
            <a:r>
              <a:rPr lang="en-US" altLang="ru-RU" sz="2800" dirty="0"/>
              <a:t>UNIX. </a:t>
            </a:r>
            <a:r>
              <a:rPr lang="ru-RU" altLang="ru-RU" sz="2800" dirty="0"/>
              <a:t>Профессиональное программирование. СПб., 2018г. (Серия для профессионалов).</a:t>
            </a:r>
            <a:endParaRPr lang="en-US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CA601AF-6AED-F049-0B95-489B05CBCC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ОС </a:t>
            </a:r>
            <a:r>
              <a:rPr lang="en-US" altLang="ru-RU"/>
              <a:t>UNIX</a:t>
            </a:r>
            <a:endParaRPr lang="ru-RU" altLang="ru-RU"/>
          </a:p>
        </p:txBody>
      </p:sp>
      <p:sp>
        <p:nvSpPr>
          <p:cNvPr id="16387" name="Содержимое 2">
            <a:extLst>
              <a:ext uri="{FF2B5EF4-FFF2-40B4-BE49-F238E27FC236}">
                <a16:creationId xmlns:a16="http://schemas.microsoft.com/office/drawing/2014/main" id="{9425A47B-9419-AF52-1EEB-ED7E402481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Герасимов С.В., Машечкин И.В. и др. Инструментальные средства разработки ПО в ОС </a:t>
            </a:r>
            <a:r>
              <a:rPr lang="en-US" altLang="ru-RU"/>
              <a:t>UNIX. </a:t>
            </a:r>
            <a:r>
              <a:rPr lang="ru-RU" altLang="ru-RU"/>
              <a:t>М.Макс-Пресс, 2011г.</a:t>
            </a:r>
          </a:p>
          <a:p>
            <a:pPr eaLnBrk="1" hangingPunct="1"/>
            <a:r>
              <a:rPr lang="ru-RU" altLang="ru-RU"/>
              <a:t>К.Хэвиленд, Д.Грэй, Системное программирование в </a:t>
            </a:r>
            <a:r>
              <a:rPr lang="en-US" altLang="ru-RU"/>
              <a:t>UNIX.</a:t>
            </a:r>
            <a:r>
              <a:rPr lang="ru-RU" altLang="ru-RU"/>
              <a:t>М.ДМК,2000</a:t>
            </a:r>
          </a:p>
          <a:p>
            <a:pPr eaLnBrk="1" hangingPunct="1">
              <a:buFontTx/>
              <a:buNone/>
            </a:pPr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7D611FF-617B-66B3-AC8D-E69035E8F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ru-RU" altLang="ru-RU">
                <a:cs typeface="Times New Roman" panose="02020603050405020304" pitchFamily="18" charset="0"/>
              </a:rPr>
              <a:t>Сети ЭВМ</a:t>
            </a:r>
            <a:r>
              <a:rPr lang="en-US" altLang="ru-RU"/>
              <a:t> 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FA20968-81C6-2923-1F6A-A2643B588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924800" cy="4038600"/>
          </a:xfrm>
        </p:spPr>
        <p:txBody>
          <a:bodyPr/>
          <a:lstStyle/>
          <a:p>
            <a:pPr eaLnBrk="1" hangingPunct="1"/>
            <a:r>
              <a:rPr lang="ru-RU" altLang="ru-RU" sz="2800">
                <a:cs typeface="Times New Roman" panose="02020603050405020304" pitchFamily="18" charset="0"/>
              </a:rPr>
              <a:t>Э. Таненбаум, «Компьютерные сети», изд-во Питер, 3 изд.,М., 2002 г. </a:t>
            </a:r>
            <a:endParaRPr lang="ru-RU" altLang="ru-RU" sz="2800"/>
          </a:p>
          <a:p>
            <a:pPr eaLnBrk="1" hangingPunct="1"/>
            <a:r>
              <a:rPr lang="ru-RU" altLang="ru-RU" sz="2800">
                <a:cs typeface="Times New Roman" panose="02020603050405020304" pitchFamily="18" charset="0"/>
              </a:rPr>
              <a:t>В.Столлингс “Современные компьютерные сети” изд-во Питер, 2 изд., М., 2003 г.</a:t>
            </a:r>
            <a:r>
              <a:rPr lang="en-US" altLang="ru-RU" sz="2800">
                <a:cs typeface="Times New Roman" panose="02020603050405020304" pitchFamily="18" charset="0"/>
              </a:rPr>
              <a:t> </a:t>
            </a:r>
            <a:endParaRPr lang="ru-RU" altLang="ru-RU" sz="2800"/>
          </a:p>
          <a:p>
            <a:pPr eaLnBrk="1" hangingPunct="1"/>
            <a:r>
              <a:rPr lang="ru-RU" altLang="ru-RU" sz="2800">
                <a:cs typeface="Times New Roman" panose="02020603050405020304" pitchFamily="18" charset="0"/>
              </a:rPr>
              <a:t>Устюгов М.Б. Введение в </a:t>
            </a:r>
            <a:r>
              <a:rPr lang="en-US" altLang="ru-RU" sz="2800">
                <a:cs typeface="Times New Roman" panose="02020603050405020304" pitchFamily="18" charset="0"/>
              </a:rPr>
              <a:t>TCP</a:t>
            </a:r>
            <a:r>
              <a:rPr lang="ru-RU" altLang="ru-RU" sz="2800">
                <a:cs typeface="Times New Roman" panose="02020603050405020304" pitchFamily="18" charset="0"/>
              </a:rPr>
              <a:t>/</a:t>
            </a:r>
            <a:r>
              <a:rPr lang="en-US" altLang="ru-RU" sz="2800">
                <a:cs typeface="Times New Roman" panose="02020603050405020304" pitchFamily="18" charset="0"/>
              </a:rPr>
              <a:t>IP</a:t>
            </a:r>
            <a:r>
              <a:rPr lang="ru-RU" altLang="ru-RU" sz="2800">
                <a:cs typeface="Times New Roman" panose="02020603050405020304" pitchFamily="18" charset="0"/>
              </a:rPr>
              <a:t>.Учебное пособие для студентов. Под ред.И.В.Машечкина, изд-во МГУ,М.,1996.</a:t>
            </a:r>
            <a:r>
              <a:rPr lang="en-US" altLang="ru-RU" sz="2800"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b="1" dirty="0"/>
              <a:t>http://jaffar.cs.msu.su/mash/os/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06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Организационные вопросы</a:t>
            </a:r>
            <a:endParaRPr lang="en-US" altLang="ru-RU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4B4146E-72D0-E8D5-9050-3CC279D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1532" y="2896976"/>
            <a:ext cx="7776668" cy="2908288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Лекции в </a:t>
            </a:r>
            <a:r>
              <a:rPr lang="ru-RU" sz="24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сентябре</a:t>
            </a:r>
            <a:r>
              <a:rPr lang="ru-RU" sz="24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будут проходить по четвергам (согласно расписанию) и по субботам:</a:t>
            </a:r>
          </a:p>
          <a:p>
            <a:pPr marL="457200" lvl="1" indent="0">
              <a:lnSpc>
                <a:spcPct val="107000"/>
              </a:lnSpc>
              <a:buNone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26 сентября (лекции по субботам октября, в случае необходимости, будут объявлены позднее)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518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F4B4146E-72D0-E8D5-9050-3CC279D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0068" y="1371600"/>
            <a:ext cx="7772400" cy="411480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Лекции. Требования: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Посещаемость – осуществляется контроль посещаемости;</a:t>
            </a:r>
          </a:p>
          <a:p>
            <a:pPr>
              <a:lnSpc>
                <a:spcPct val="107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Написание конспекта лекций – студент готовит рукописный конспект лекций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Контроль знаний: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Экзамен –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комбинированный: письменная часть + устная.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К устной допускаются те, кто успешно сдал письменную часть экзамена (вопросы по теории, качественные задачи, программирование на Си). Оценка ставится по результату устного экзамена.</a:t>
            </a:r>
          </a:p>
          <a:p>
            <a:pPr marL="0" indent="0">
              <a:lnSpc>
                <a:spcPct val="107000"/>
              </a:lnSpc>
              <a:buNone/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2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0799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Лекции. Контроль посещаемости (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QR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код):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4BA9DD-FE59-D24A-B93F-CF127EAF9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7939" y="996309"/>
            <a:ext cx="2988557" cy="2458616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/>
              <a:t>Регистрация посещения лекции доступна через </a:t>
            </a:r>
            <a:r>
              <a:rPr lang="en-US" sz="1400" dirty="0"/>
              <a:t>QR </a:t>
            </a:r>
            <a:r>
              <a:rPr lang="ru-RU" sz="1400" dirty="0"/>
              <a:t>код в заданный промежуток времени. Осуществляется контрольное суммирование присутствующих в аудитории студентов и зарегистрированных в системе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Скопировать в файл и использовать для входа при контроле на лекции.</a:t>
            </a:r>
            <a:endParaRPr lang="ru-RU" sz="1400" dirty="0"/>
          </a:p>
        </p:txBody>
      </p:sp>
      <p:pic>
        <p:nvPicPr>
          <p:cNvPr id="5" name="Рисунок 4" descr="q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5878731" cy="58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0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4868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Лекции. Контроль посещаемости (форма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_1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1_empty_for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3939" y="980728"/>
            <a:ext cx="7216122" cy="507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1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4868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Лекции. Контроль посещаемости (форма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_2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2_name_en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968552" cy="1983544"/>
          </a:xfrm>
          <a:prstGeom prst="rect">
            <a:avLst/>
          </a:prstGeom>
        </p:spPr>
      </p:pic>
      <p:pic>
        <p:nvPicPr>
          <p:cNvPr id="5" name="Рисунок 4" descr="3_filled_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2708920"/>
            <a:ext cx="5256584" cy="402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1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28C47F-2E74-FAAB-54DF-38BEAB262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4868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Лекции. Контроль посещаемости (форма </a:t>
            </a:r>
            <a:r>
              <a:rPr lang="ru-RU" sz="24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5" descr="4_accept_for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052736"/>
            <a:ext cx="3432817" cy="1368152"/>
          </a:xfrm>
        </p:spPr>
      </p:pic>
      <p:pic>
        <p:nvPicPr>
          <p:cNvPr id="7" name="Рисунок 6" descr="5_finish_for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2852936"/>
            <a:ext cx="6419041" cy="308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F4B4146E-72D0-E8D5-9050-3CC279D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0794" y="908720"/>
            <a:ext cx="7772400" cy="4114800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ru-RU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рактикум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(зачет с оценкой)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Учитывается:</a:t>
            </a:r>
          </a:p>
          <a:p>
            <a:pPr lvl="1">
              <a:lnSpc>
                <a:spcPct val="107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работа в классе;</a:t>
            </a:r>
          </a:p>
          <a:p>
            <a:pPr lvl="1">
              <a:lnSpc>
                <a:spcPct val="107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ценки по контрольным работам (2 курсовые контрольные работы в </a:t>
            </a:r>
            <a:r>
              <a:rPr lang="ru-RU" sz="2000" dirty="0">
                <a:cs typeface="Times New Roman" panose="02020603050405020304" pitchFamily="18" charset="0"/>
              </a:rPr>
              <a:t>системе </a:t>
            </a:r>
            <a:r>
              <a:rPr lang="ru-RU" sz="2000" b="1" dirty="0">
                <a:cs typeface="Times New Roman" panose="02020603050405020304" pitchFamily="18" charset="0"/>
              </a:rPr>
              <a:t>Е</a:t>
            </a:r>
            <a:r>
              <a:rPr lang="en-US" sz="2000" b="1" dirty="0">
                <a:cs typeface="Times New Roman" panose="02020603050405020304" pitchFamily="18" charset="0"/>
              </a:rPr>
              <a:t>Judge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lvl="1">
              <a:lnSpc>
                <a:spcPct val="107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выполнение практических заданий. 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Неуспевающие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(те, кто получит незачет) идут на комиссию. </a:t>
            </a:r>
            <a:r>
              <a:rPr lang="ru-RU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Комиссия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контрольная работа в системе </a:t>
            </a:r>
            <a:r>
              <a:rPr lang="ru-RU" sz="2000" b="1" dirty="0">
                <a:cs typeface="Times New Roman" panose="02020603050405020304" pitchFamily="18" charset="0"/>
              </a:rPr>
              <a:t>Е</a:t>
            </a:r>
            <a:r>
              <a:rPr lang="en-US" sz="2000" b="1" dirty="0">
                <a:cs typeface="Times New Roman" panose="02020603050405020304" pitchFamily="18" charset="0"/>
              </a:rPr>
              <a:t>judge</a:t>
            </a:r>
            <a:r>
              <a:rPr lang="ru-RU" sz="2000" b="1" dirty="0"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9A21F-7120-043D-05D8-1A50DD81B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62" y="4806280"/>
            <a:ext cx="7772400" cy="1143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9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944</Words>
  <Application>Microsoft Office PowerPoint</Application>
  <PresentationFormat>Экран (4:3)</PresentationFormat>
  <Paragraphs>105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Aptos</vt:lpstr>
      <vt:lpstr>Calibri</vt:lpstr>
      <vt:lpstr>Times New Roman</vt:lpstr>
      <vt:lpstr>Times New Roman CYR</vt:lpstr>
      <vt:lpstr>Default Design</vt:lpstr>
      <vt:lpstr>Машечкин Игорь Валерьевич профессор, заведующий кафедрой Интеллектуальных Информационных Технологий  Горохов Олег Евгеньевич кафедра Интеллектуальных Информационных Технологий  </vt:lpstr>
      <vt:lpstr>Презентация PowerPoint</vt:lpstr>
      <vt:lpstr>Организационные вопросы</vt:lpstr>
      <vt:lpstr>Презентация PowerPoint</vt:lpstr>
      <vt:lpstr>Лекции. Контроль посещаемости (QR код):</vt:lpstr>
      <vt:lpstr>Лекции. Контроль посещаемости (форма_1):</vt:lpstr>
      <vt:lpstr>Лекции. Контроль посещаемости (форма_2):</vt:lpstr>
      <vt:lpstr>Лекции. Контроль посещаемости (форма Результат):</vt:lpstr>
      <vt:lpstr>Презентация PowerPoint</vt:lpstr>
      <vt:lpstr>Презентация PowerPoint</vt:lpstr>
      <vt:lpstr>Операционные системы. Программа курса</vt:lpstr>
      <vt:lpstr>1. Введение</vt:lpstr>
      <vt:lpstr>2. Управление процессами</vt:lpstr>
      <vt:lpstr>3. МЕЖПРОЦЕССНОЕ  ВЗАИМОДЕЙСТВИЕ в OC UNIX. </vt:lpstr>
      <vt:lpstr>4. ФАЙЛОВЫЕ СИСТЕМЫ </vt:lpstr>
      <vt:lpstr>5. УПРАВЛЕНИЕ  ВНЕШНИМИ УСТРОЙСТВАМИ. </vt:lpstr>
      <vt:lpstr>6. УПРАВЛЕНИЕ ПАМЯТЬЮ </vt:lpstr>
      <vt:lpstr>Список рекомендованных материалов</vt:lpstr>
      <vt:lpstr>Видео материалы к курсу</vt:lpstr>
      <vt:lpstr>Операционные системы </vt:lpstr>
      <vt:lpstr>Презентация PowerPoint</vt:lpstr>
      <vt:lpstr>Язык Си </vt:lpstr>
      <vt:lpstr>ОС Unix </vt:lpstr>
      <vt:lpstr>ОС UNIX</vt:lpstr>
      <vt:lpstr>Сети ЭВМ </vt:lpstr>
      <vt:lpstr>http://jaffar.cs.msu.su/mash/os/</vt:lpstr>
    </vt:vector>
  </TitlesOfParts>
  <Company>msu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mash</dc:creator>
  <cp:lastModifiedBy>Igor V. Mashechkin</cp:lastModifiedBy>
  <cp:revision>81</cp:revision>
  <dcterms:created xsi:type="dcterms:W3CDTF">2002-09-11T16:14:10Z</dcterms:created>
  <dcterms:modified xsi:type="dcterms:W3CDTF">2026-09-02T12:21:33Z</dcterms:modified>
</cp:coreProperties>
</file>